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7" r:id="rId3"/>
    <p:sldId id="259" r:id="rId4"/>
    <p:sldId id="258" r:id="rId5"/>
    <p:sldId id="265" r:id="rId6"/>
    <p:sldId id="278" r:id="rId7"/>
    <p:sldId id="274" r:id="rId8"/>
    <p:sldId id="276" r:id="rId9"/>
    <p:sldId id="279" r:id="rId10"/>
    <p:sldId id="272" r:id="rId11"/>
    <p:sldId id="280" r:id="rId12"/>
    <p:sldId id="281" r:id="rId13"/>
    <p:sldId id="273" r:id="rId14"/>
    <p:sldId id="277" r:id="rId15"/>
    <p:sldId id="282" r:id="rId16"/>
    <p:sldId id="283" r:id="rId17"/>
    <p:sldId id="284" r:id="rId18"/>
    <p:sldId id="285" r:id="rId19"/>
    <p:sldId id="286" r:id="rId20"/>
    <p:sldId id="287" r:id="rId21"/>
    <p:sldId id="260" r:id="rId22"/>
    <p:sldId id="261" r:id="rId23"/>
    <p:sldId id="269" r:id="rId24"/>
    <p:sldId id="270" r:id="rId25"/>
    <p:sldId id="271" r:id="rId26"/>
    <p:sldId id="263" r:id="rId27"/>
    <p:sldId id="264"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416"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2.pn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19" name="Footer Placeholder 18"/>
          <p:cNvSpPr>
            <a:spLocks noGrp="1"/>
          </p:cNvSpPr>
          <p:nvPr>
            <p:ph type="ftr" sz="quarter" idx="11"/>
          </p:nvPr>
        </p:nvSpPr>
        <p:spPr/>
        <p:txBody>
          <a:bodyPr/>
          <a:lstStyle/>
          <a:p>
            <a:endParaRPr lang="en-IN"/>
          </a:p>
        </p:txBody>
      </p:sp>
      <p:sp>
        <p:nvSpPr>
          <p:cNvPr id="27" name="Slide Number Placeholder 26"/>
          <p:cNvSpPr>
            <a:spLocks noGrp="1"/>
          </p:cNvSpPr>
          <p:nvPr>
            <p:ph type="sldNum" sz="quarter" idx="12"/>
          </p:nvPr>
        </p:nvSpPr>
        <p:spPr/>
        <p:txBody>
          <a:bodyPr/>
          <a:lstStyle/>
          <a:p>
            <a:fld id="{C28214E3-5CB1-4CD4-BCE6-E3C91CDEABC3}"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28214E3-5CB1-4CD4-BCE6-E3C91CDEABC3}"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28214E3-5CB1-4CD4-BCE6-E3C91CDEABC3}"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28214E3-5CB1-4CD4-BCE6-E3C91CDEABC3}" type="slidenum">
              <a:rPr lang="en-IN" smtClean="0"/>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28214E3-5CB1-4CD4-BCE6-E3C91CDEABC3}"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a:t>Click to edit Master title style</a:t>
            </a:r>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28214E3-5CB1-4CD4-BCE6-E3C91CDEABC3}" type="slidenum">
              <a:rPr lang="en-IN" smtClean="0"/>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a:t>Click to edit Master title style</a:t>
            </a:r>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28214E3-5CB1-4CD4-BCE6-E3C91CDEABC3}" type="slidenum">
              <a:rPr lang="en-IN" smtClean="0"/>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a:t>Click to edit Master title style</a:t>
            </a:r>
          </a:p>
        </p:txBody>
      </p:sp>
      <p:sp>
        <p:nvSpPr>
          <p:cNvPr id="3" name="Date Placeholder 2"/>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28214E3-5CB1-4CD4-BCE6-E3C91CDEABC3}"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28214E3-5CB1-4CD4-BCE6-E3C91CDEABC3}"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28214E3-5CB1-4CD4-BCE6-E3C91CDEABC3}" type="slidenum">
              <a:rPr lang="en-IN" smtClean="0"/>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a:t>Click to edit Master title style</a:t>
            </a:r>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05BFEA00-6528-4638-8F3F-22B1462676FB}" type="datetimeFigureOut">
              <a:rPr lang="en-US" smtClean="0"/>
              <a:pPr/>
              <a:t>10/15/2021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8077200" y="6356350"/>
            <a:ext cx="609600" cy="365125"/>
          </a:xfrm>
        </p:spPr>
        <p:txBody>
          <a:bodyPr/>
          <a:lstStyle/>
          <a:p>
            <a:fld id="{C28214E3-5CB1-4CD4-BCE6-E3C91CDEABC3}" type="slidenum">
              <a:rPr lang="en-IN" smtClean="0"/>
              <a:pPr/>
              <a:t>‹#›</a:t>
            </a:fld>
            <a:endParaRPr lang="en-IN"/>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a:t>Click to edit Master title style</a:t>
            </a:r>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05BFEA00-6528-4638-8F3F-22B1462676FB}" type="datetimeFigureOut">
              <a:rPr lang="en-US" smtClean="0"/>
              <a:pPr/>
              <a:t>10/15/2021</a:t>
            </a:fld>
            <a:endParaRPr lang="en-IN"/>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IN"/>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C28214E3-5CB1-4CD4-BCE6-E3C91CDEABC3}" type="slidenum">
              <a:rPr lang="en-IN" smtClean="0"/>
              <a:pPr/>
              <a:t>‹#›</a:t>
            </a:fld>
            <a:endParaRPr lang="en-IN"/>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IN" dirty="0"/>
              <a:t>TRAVEL AND TOURISM MANAGEMENT SYSTEM</a:t>
            </a:r>
          </a:p>
        </p:txBody>
      </p:sp>
      <p:sp>
        <p:nvSpPr>
          <p:cNvPr id="3" name="Subtitle 2"/>
          <p:cNvSpPr>
            <a:spLocks noGrp="1"/>
          </p:cNvSpPr>
          <p:nvPr>
            <p:ph type="subTitle" idx="1"/>
          </p:nvPr>
        </p:nvSpPr>
        <p:spPr>
          <a:xfrm>
            <a:off x="2714612" y="4365104"/>
            <a:ext cx="6068746" cy="2064292"/>
          </a:xfrm>
        </p:spPr>
        <p:txBody>
          <a:bodyPr>
            <a:normAutofit/>
          </a:bodyPr>
          <a:lstStyle/>
          <a:p>
            <a:endParaRPr lang="en-IN" b="1" u="sng" dirty="0">
              <a:solidFill>
                <a:schemeClr val="accent3">
                  <a:lumMod val="60000"/>
                  <a:lumOff val="40000"/>
                </a:schemeClr>
              </a:solidFill>
            </a:endParaRPr>
          </a:p>
          <a:p>
            <a:r>
              <a:rPr lang="en-IN" b="1" u="sng" dirty="0">
                <a:solidFill>
                  <a:schemeClr val="accent3">
                    <a:lumMod val="60000"/>
                    <a:lumOff val="40000"/>
                  </a:schemeClr>
                </a:solidFill>
              </a:rPr>
              <a:t>PRESENTED BY</a:t>
            </a:r>
            <a:r>
              <a:rPr lang="en-IN" b="1" dirty="0">
                <a:solidFill>
                  <a:schemeClr val="accent3">
                    <a:lumMod val="60000"/>
                    <a:lumOff val="40000"/>
                  </a:schemeClr>
                </a:solidFill>
              </a:rPr>
              <a:t> :- </a:t>
            </a:r>
          </a:p>
          <a:p>
            <a:r>
              <a:rPr lang="en-IN" b="1" dirty="0">
                <a:solidFill>
                  <a:schemeClr val="accent3">
                    <a:lumMod val="60000"/>
                    <a:lumOff val="40000"/>
                  </a:schemeClr>
                </a:solidFill>
              </a:rPr>
              <a:t>NAFEES KAUSAR</a:t>
            </a:r>
          </a:p>
          <a:p>
            <a:pPr algn="ctr"/>
            <a:r>
              <a:rPr lang="en-IN" b="1" dirty="0">
                <a:solidFill>
                  <a:schemeClr val="accent3">
                    <a:lumMod val="60000"/>
                    <a:lumOff val="40000"/>
                  </a:schemeClr>
                </a:solidFill>
              </a:rPr>
              <a:t>                                   0126CS193D01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C295D-EC64-437F-A2A5-53D8EC616A0E}"/>
              </a:ext>
            </a:extLst>
          </p:cNvPr>
          <p:cNvSpPr>
            <a:spLocks noGrp="1"/>
          </p:cNvSpPr>
          <p:nvPr>
            <p:ph type="title"/>
          </p:nvPr>
        </p:nvSpPr>
        <p:spPr>
          <a:xfrm>
            <a:off x="457200" y="704088"/>
            <a:ext cx="8229600" cy="852704"/>
          </a:xfrm>
        </p:spPr>
        <p:txBody>
          <a:bodyPr>
            <a:normAutofit/>
          </a:bodyPr>
          <a:lstStyle/>
          <a:p>
            <a:r>
              <a:rPr lang="en-IN" sz="3200" b="1" u="sng" dirty="0">
                <a:effectLst/>
                <a:latin typeface="Times New Roman" panose="02020603050405020304" pitchFamily="18" charset="0"/>
                <a:ea typeface="Calibri" panose="020F0502020204030204" pitchFamily="34" charset="0"/>
              </a:rPr>
              <a:t>2.4</a:t>
            </a:r>
            <a:r>
              <a:rPr lang="en-IN" sz="4000" b="1" u="sng" dirty="0">
                <a:effectLst/>
                <a:latin typeface="Times New Roman" panose="02020603050405020304" pitchFamily="18" charset="0"/>
                <a:ea typeface="Calibri" panose="020F0502020204030204" pitchFamily="34" charset="0"/>
              </a:rPr>
              <a:t>.</a:t>
            </a:r>
            <a:r>
              <a:rPr lang="en-IN" sz="3200" b="1"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Existing VS Proposed System</a:t>
            </a:r>
            <a:endParaRPr lang="en-US" sz="3200" u="sng"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268C7D-E934-4BA0-89E1-C2AA841A6FEB}"/>
              </a:ext>
            </a:extLst>
          </p:cNvPr>
          <p:cNvSpPr>
            <a:spLocks noGrp="1"/>
          </p:cNvSpPr>
          <p:nvPr>
            <p:ph idx="1"/>
          </p:nvPr>
        </p:nvSpPr>
        <p:spPr>
          <a:xfrm>
            <a:off x="179512" y="1772816"/>
            <a:ext cx="8507288" cy="4551784"/>
          </a:xfrm>
        </p:spPr>
        <p:txBody>
          <a:bodyPr>
            <a:normAutofit fontScale="92500"/>
          </a:bodyPr>
          <a:lstStyle/>
          <a:p>
            <a:pPr marL="182880" indent="0" algn="just">
              <a:lnSpc>
                <a:spcPct val="150000"/>
              </a:lnSpc>
              <a:spcBef>
                <a:spcPts val="0"/>
              </a:spcBef>
              <a:buNone/>
            </a:pPr>
            <a:r>
              <a:rPr lang="en-IN" sz="2400" b="1" u="sng" dirty="0">
                <a:effectLst/>
                <a:ea typeface="Calibri" panose="020F0502020204030204" pitchFamily="34" charset="0"/>
                <a:cs typeface="Times New Roman" panose="02020603050405020304" pitchFamily="18" charset="0"/>
              </a:rPr>
              <a:t>Existing System</a:t>
            </a:r>
          </a:p>
          <a:p>
            <a:pPr marL="468630" indent="-285750" algn="just">
              <a:lnSpc>
                <a:spcPct val="150000"/>
              </a:lnSpc>
              <a:spcBef>
                <a:spcPts val="0"/>
              </a:spcBef>
              <a:buSzPct val="90000"/>
              <a:buFont typeface="Wingdings" panose="05000000000000000000" pitchFamily="2" charset="2"/>
              <a:buChar char="§"/>
            </a:pPr>
            <a:r>
              <a:rPr lang="en-IN" sz="1800" dirty="0">
                <a:effectLst/>
                <a:ea typeface="Calibri" panose="020F0502020204030204" pitchFamily="34" charset="0"/>
              </a:rPr>
              <a:t>Generally people find difficulties in getting better treatment if they get ill during travelling and existing system </a:t>
            </a:r>
            <a:r>
              <a:rPr lang="en-IN" sz="1800" dirty="0" err="1">
                <a:effectLst/>
                <a:ea typeface="Calibri" panose="020F0502020204030204" pitchFamily="34" charset="0"/>
              </a:rPr>
              <a:t>doesnot</a:t>
            </a:r>
            <a:r>
              <a:rPr lang="en-IN" sz="1800" dirty="0">
                <a:effectLst/>
                <a:ea typeface="Calibri" panose="020F0502020204030204" pitchFamily="34" charset="0"/>
              </a:rPr>
              <a:t> provide medical facilities.</a:t>
            </a:r>
          </a:p>
          <a:p>
            <a:pPr marL="468630" indent="-285750" algn="just">
              <a:lnSpc>
                <a:spcPct val="150000"/>
              </a:lnSpc>
              <a:spcBef>
                <a:spcPts val="0"/>
              </a:spcBef>
              <a:buSzPct val="90000"/>
              <a:buFont typeface="Wingdings" panose="05000000000000000000" pitchFamily="2"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All the works are done manually.</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68630" indent="-285750" algn="just">
              <a:lnSpc>
                <a:spcPct val="150000"/>
              </a:lnSpc>
              <a:spcBef>
                <a:spcPts val="0"/>
              </a:spcBef>
              <a:buSzPct val="90000"/>
              <a:buFont typeface="Wingdings" panose="05000000000000000000" pitchFamily="2"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In the manual system, the customer has to visit the travelling offices for booking.</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68630" indent="-285750" algn="just">
              <a:lnSpc>
                <a:spcPct val="150000"/>
              </a:lnSpc>
              <a:spcBef>
                <a:spcPts val="0"/>
              </a:spcBef>
              <a:buSzPct val="90000"/>
              <a:buFont typeface="Wingdings" panose="05000000000000000000" pitchFamily="2"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In this system we first take the enquiry of the travelling and then finally book ticket by paying the required amount through cash.</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68630" indent="-285750" algn="just">
              <a:lnSpc>
                <a:spcPct val="150000"/>
              </a:lnSpc>
              <a:spcBef>
                <a:spcPts val="0"/>
              </a:spcBef>
              <a:buSzPct val="90000"/>
              <a:buFont typeface="Wingdings" panose="05000000000000000000" pitchFamily="2"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It is laborious task to maintain the details of customers and the payment receipt in register.</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68630" indent="-285750" algn="just">
              <a:lnSpc>
                <a:spcPct val="150000"/>
              </a:lnSpc>
              <a:spcBef>
                <a:spcPts val="0"/>
              </a:spcBef>
              <a:buSzPct val="90000"/>
              <a:buFont typeface="Wingdings" panose="05000000000000000000" pitchFamily="2"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The registered tour packages are written in the notebook.</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468630" indent="-285750" algn="just">
              <a:lnSpc>
                <a:spcPct val="150000"/>
              </a:lnSpc>
              <a:spcBef>
                <a:spcPts val="0"/>
              </a:spcBef>
              <a:buSzPct val="90000"/>
              <a:buFont typeface="Wingdings" panose="05000000000000000000" pitchFamily="2"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The travelling facilities is limited to an area or persons. </a:t>
            </a:r>
          </a:p>
          <a:p>
            <a:pPr marL="468630" indent="-285750" algn="just">
              <a:lnSpc>
                <a:spcPct val="150000"/>
              </a:lnSpc>
              <a:spcBef>
                <a:spcPts val="0"/>
              </a:spcBef>
              <a:buSzPct val="90000"/>
              <a:buFont typeface="Wingdings" panose="05000000000000000000" pitchFamily="2"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The data stored in file is not save and can be stolen by anyone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endParaRPr lang="en-IN" sz="1800" b="1" dirty="0">
              <a:effectLst/>
              <a:ea typeface="Calibri" panose="020F0502020204030204" pitchFamily="34" charset="0"/>
            </a:endParaRPr>
          </a:p>
        </p:txBody>
      </p:sp>
    </p:spTree>
    <p:extLst>
      <p:ext uri="{BB962C8B-B14F-4D97-AF65-F5344CB8AC3E}">
        <p14:creationId xmlns:p14="http://schemas.microsoft.com/office/powerpoint/2010/main" val="3537595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5710A-A75F-4E3E-B198-C89F92645392}"/>
              </a:ext>
            </a:extLst>
          </p:cNvPr>
          <p:cNvSpPr>
            <a:spLocks noGrp="1"/>
          </p:cNvSpPr>
          <p:nvPr>
            <p:ph type="title"/>
          </p:nvPr>
        </p:nvSpPr>
        <p:spPr>
          <a:xfrm>
            <a:off x="457200" y="704088"/>
            <a:ext cx="8229600" cy="780696"/>
          </a:xfrm>
        </p:spPr>
        <p:txBody>
          <a:bodyPr>
            <a:normAutofit/>
          </a:bodyPr>
          <a:lstStyle/>
          <a:p>
            <a:r>
              <a:rPr lang="en-IN" sz="3600" b="1"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Existing VS Proposed System</a:t>
            </a:r>
            <a:endParaRPr lang="en-US"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3EE4F2C-7FE3-4856-BDC7-40504A9556A1}"/>
              </a:ext>
            </a:extLst>
          </p:cNvPr>
          <p:cNvSpPr>
            <a:spLocks noGrp="1"/>
          </p:cNvSpPr>
          <p:nvPr>
            <p:ph idx="1"/>
          </p:nvPr>
        </p:nvSpPr>
        <p:spPr>
          <a:xfrm>
            <a:off x="457200" y="1772816"/>
            <a:ext cx="8229600" cy="4551784"/>
          </a:xfrm>
        </p:spPr>
        <p:txBody>
          <a:bodyPr>
            <a:normAutofit fontScale="85000" lnSpcReduction="20000"/>
          </a:bodyPr>
          <a:lstStyle/>
          <a:p>
            <a:pPr marL="182880" marR="0" indent="0" algn="just">
              <a:lnSpc>
                <a:spcPct val="150000"/>
              </a:lnSpc>
              <a:spcBef>
                <a:spcPts val="0"/>
              </a:spcBef>
              <a:spcAft>
                <a:spcPts val="0"/>
              </a:spcAft>
              <a:buNone/>
            </a:pPr>
            <a:r>
              <a:rPr lang="en-IN" sz="2400" b="1" u="sng" dirty="0">
                <a:effectLst/>
                <a:ea typeface="Calibri" panose="020F0502020204030204" pitchFamily="34" charset="0"/>
              </a:rPr>
              <a:t>Proposed System</a:t>
            </a:r>
            <a:endParaRPr lang="en-IN" sz="2400" u="sng" dirty="0">
              <a:effectLst/>
              <a:ea typeface="Calibri" panose="020F0502020204030204" pitchFamily="34" charset="0"/>
              <a:cs typeface="Times New Roman" panose="02020603050405020304" pitchFamily="18" charset="0"/>
            </a:endParaRPr>
          </a:p>
          <a:p>
            <a:pPr marL="468630" marR="0" indent="-285750" algn="just">
              <a:lnSpc>
                <a:spcPct val="150000"/>
              </a:lnSpc>
              <a:spcBef>
                <a:spcPts val="0"/>
              </a:spcBef>
              <a:spcAft>
                <a:spcPts val="0"/>
              </a:spcAft>
              <a:buSzPct val="90000"/>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We have also take care of the health of traveller during their journey.</a:t>
            </a:r>
            <a:endParaRPr lang="en-US" sz="1800" dirty="0">
              <a:effectLst/>
              <a:ea typeface="Calibri" panose="020F0502020204030204" pitchFamily="34" charset="0"/>
              <a:cs typeface="Times New Roman" panose="02020603050405020304" pitchFamily="18" charset="0"/>
            </a:endParaRPr>
          </a:p>
          <a:p>
            <a:pPr marL="468630" marR="0" indent="-285750" algn="just">
              <a:lnSpc>
                <a:spcPct val="150000"/>
              </a:lnSpc>
              <a:spcBef>
                <a:spcPts val="0"/>
              </a:spcBef>
              <a:spcAft>
                <a:spcPts val="1000"/>
              </a:spcAft>
              <a:buSzPct val="90000"/>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So, we have link our agency with different health </a:t>
            </a:r>
            <a:r>
              <a:rPr lang="en-IN" sz="1800" dirty="0" err="1">
                <a:effectLst/>
                <a:ea typeface="Calibri" panose="020F0502020204030204" pitchFamily="34" charset="0"/>
                <a:cs typeface="Times New Roman" panose="02020603050405020304" pitchFamily="18" charset="0"/>
              </a:rPr>
              <a:t>center</a:t>
            </a:r>
            <a:r>
              <a:rPr lang="en-IN" sz="1800" dirty="0">
                <a:effectLst/>
                <a:ea typeface="Calibri" panose="020F0502020204030204" pitchFamily="34" charset="0"/>
                <a:cs typeface="Times New Roman" panose="02020603050405020304" pitchFamily="18" charset="0"/>
              </a:rPr>
              <a:t> located in different cities. </a:t>
            </a:r>
            <a:endParaRPr lang="en-US" sz="1800" dirty="0">
              <a:ea typeface="Calibri" panose="020F0502020204030204" pitchFamily="34" charset="0"/>
              <a:cs typeface="Times New Roman" panose="02020603050405020304" pitchFamily="18" charset="0"/>
            </a:endParaRPr>
          </a:p>
          <a:p>
            <a:pPr marL="468630" marR="0" indent="-285750" algn="just">
              <a:lnSpc>
                <a:spcPct val="150000"/>
              </a:lnSpc>
              <a:spcBef>
                <a:spcPts val="0"/>
              </a:spcBef>
              <a:spcAft>
                <a:spcPts val="1000"/>
              </a:spcAft>
              <a:buSzPct val="90000"/>
              <a:buFont typeface="Wingdings" panose="05000000000000000000" pitchFamily="2" charset="2"/>
              <a:buChar char="§"/>
            </a:pPr>
            <a:r>
              <a:rPr lang="en-IN" sz="1800" dirty="0">
                <a:ea typeface="Calibri" panose="020F0502020204030204" pitchFamily="34" charset="0"/>
              </a:rPr>
              <a:t> </a:t>
            </a:r>
            <a:r>
              <a:rPr lang="en-IN" sz="1800" dirty="0">
                <a:effectLst/>
                <a:ea typeface="Calibri" panose="020F0502020204030204" pitchFamily="34" charset="0"/>
              </a:rPr>
              <a:t>Generally people find difficulties in getting better treatment if they get ill during travelling. So, by keeping this in our mind, we included MEDICAL TOURISM  in our websites.</a:t>
            </a:r>
          </a:p>
          <a:p>
            <a:pPr marL="468630" marR="0" indent="-285750" algn="just">
              <a:lnSpc>
                <a:spcPct val="150000"/>
              </a:lnSpc>
              <a:spcBef>
                <a:spcPts val="0"/>
              </a:spcBef>
              <a:spcAft>
                <a:spcPts val="1000"/>
              </a:spcAft>
              <a:buSzPct val="90000"/>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To create a web based application for the organisation.</a:t>
            </a:r>
            <a:endParaRPr lang="en-US" sz="1800" dirty="0">
              <a:ea typeface="Calibri" panose="020F0502020204030204" pitchFamily="34" charset="0"/>
              <a:cs typeface="Times New Roman" panose="02020603050405020304" pitchFamily="18" charset="0"/>
            </a:endParaRPr>
          </a:p>
          <a:p>
            <a:pPr marL="468630" marR="0" indent="-285750" algn="just">
              <a:lnSpc>
                <a:spcPct val="150000"/>
              </a:lnSpc>
              <a:spcBef>
                <a:spcPts val="0"/>
              </a:spcBef>
              <a:spcAft>
                <a:spcPts val="1000"/>
              </a:spcAft>
              <a:buSzPct val="90000"/>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The customer can easily search the holiday places that they want to visit.</a:t>
            </a:r>
            <a:endParaRPr lang="en-US" sz="1800" dirty="0">
              <a:ea typeface="Calibri" panose="020F0502020204030204" pitchFamily="34" charset="0"/>
              <a:cs typeface="Times New Roman" panose="02020603050405020304" pitchFamily="18" charset="0"/>
            </a:endParaRPr>
          </a:p>
          <a:p>
            <a:pPr marL="468630" marR="0" indent="-285750" algn="just">
              <a:lnSpc>
                <a:spcPct val="150000"/>
              </a:lnSpc>
              <a:spcBef>
                <a:spcPts val="0"/>
              </a:spcBef>
              <a:spcAft>
                <a:spcPts val="1000"/>
              </a:spcAft>
              <a:buSzPct val="90000"/>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It creates different types of reports.</a:t>
            </a:r>
            <a:endParaRPr lang="en-US" sz="1800" dirty="0">
              <a:effectLst/>
              <a:ea typeface="Calibri" panose="020F0502020204030204" pitchFamily="34" charset="0"/>
              <a:cs typeface="Times New Roman" panose="02020603050405020304" pitchFamily="18" charset="0"/>
            </a:endParaRPr>
          </a:p>
          <a:p>
            <a:pPr marL="468630" marR="0" indent="-285750" algn="just">
              <a:lnSpc>
                <a:spcPct val="150000"/>
              </a:lnSpc>
              <a:spcBef>
                <a:spcPts val="0"/>
              </a:spcBef>
              <a:spcAft>
                <a:spcPts val="1000"/>
              </a:spcAft>
              <a:buSzPct val="90000"/>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This system provide the facility of online ticket booking and online payment facilities.</a:t>
            </a:r>
            <a:endParaRPr lang="en-US" sz="1800" dirty="0">
              <a:ea typeface="Calibri" panose="020F0502020204030204" pitchFamily="34" charset="0"/>
              <a:cs typeface="Times New Roman" panose="02020603050405020304" pitchFamily="18" charset="0"/>
            </a:endParaRPr>
          </a:p>
          <a:p>
            <a:pPr marL="468630" marR="0" indent="-285750" algn="just">
              <a:lnSpc>
                <a:spcPct val="150000"/>
              </a:lnSpc>
              <a:spcBef>
                <a:spcPts val="0"/>
              </a:spcBef>
              <a:spcAft>
                <a:spcPts val="1000"/>
              </a:spcAft>
              <a:buSzPct val="90000"/>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To provides package details, hotels details, transportation details, etc.</a:t>
            </a:r>
          </a:p>
          <a:p>
            <a:pPr marL="468630" marR="0" indent="-285750" algn="just">
              <a:lnSpc>
                <a:spcPct val="150000"/>
              </a:lnSpc>
              <a:spcBef>
                <a:spcPts val="0"/>
              </a:spcBef>
              <a:spcAft>
                <a:spcPts val="1000"/>
              </a:spcAft>
              <a:buSzPct val="90000"/>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Customer has the facility to cancel their booking and 15% is deducted from their amount.</a:t>
            </a:r>
            <a:endParaRPr lang="en-US" sz="1800" dirty="0">
              <a:effectLs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803012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91BE8-9561-4577-BFDE-237A1F695C60}"/>
              </a:ext>
            </a:extLst>
          </p:cNvPr>
          <p:cNvSpPr>
            <a:spLocks noGrp="1"/>
          </p:cNvSpPr>
          <p:nvPr>
            <p:ph type="title"/>
          </p:nvPr>
        </p:nvSpPr>
        <p:spPr>
          <a:xfrm>
            <a:off x="457200" y="704088"/>
            <a:ext cx="8229600" cy="780696"/>
          </a:xfrm>
        </p:spPr>
        <p:txBody>
          <a:bodyPr/>
          <a:lstStyle/>
          <a:p>
            <a:r>
              <a:rPr lang="en-IN" sz="3200" b="1" u="sng" dirty="0">
                <a:effectLst/>
                <a:latin typeface="Times New Roman" panose="02020603050405020304" pitchFamily="18" charset="0"/>
                <a:ea typeface="Calibri" panose="020F0502020204030204" pitchFamily="34" charset="0"/>
              </a:rPr>
              <a:t>2.4.1.</a:t>
            </a:r>
            <a:r>
              <a:rPr lang="en-IN" sz="3600" b="1" u="sng" dirty="0">
                <a:solidFill>
                  <a:schemeClr val="tx1"/>
                </a:solidFill>
                <a:effectLst/>
                <a:latin typeface="Times New Roman" panose="02020603050405020304" pitchFamily="18" charset="0"/>
                <a:ea typeface="Calibri" panose="020F0502020204030204" pitchFamily="34" charset="0"/>
              </a:rPr>
              <a:t>Additional Features </a:t>
            </a:r>
            <a:r>
              <a:rPr lang="en-IN" sz="3600" u="sng" dirty="0">
                <a:effectLst/>
                <a:latin typeface="Times New Roman" panose="02020603050405020304" pitchFamily="18" charset="0"/>
                <a:ea typeface="Calibri" panose="020F0502020204030204" pitchFamily="34" charset="0"/>
              </a:rPr>
              <a:t>:-</a:t>
            </a:r>
            <a:endParaRPr lang="en-US" u="sng" dirty="0"/>
          </a:p>
        </p:txBody>
      </p:sp>
      <p:sp>
        <p:nvSpPr>
          <p:cNvPr id="3" name="Content Placeholder 2">
            <a:extLst>
              <a:ext uri="{FF2B5EF4-FFF2-40B4-BE49-F238E27FC236}">
                <a16:creationId xmlns:a16="http://schemas.microsoft.com/office/drawing/2014/main" id="{F8D7B541-0860-4280-9166-F0307B7B621F}"/>
              </a:ext>
            </a:extLst>
          </p:cNvPr>
          <p:cNvSpPr>
            <a:spLocks noGrp="1"/>
          </p:cNvSpPr>
          <p:nvPr>
            <p:ph idx="1"/>
          </p:nvPr>
        </p:nvSpPr>
        <p:spPr>
          <a:xfrm>
            <a:off x="457200" y="1700808"/>
            <a:ext cx="8229600" cy="4623792"/>
          </a:xfrm>
        </p:spPr>
        <p:txBody>
          <a:bodyPr/>
          <a:lstStyle/>
          <a:p>
            <a:r>
              <a:rPr lang="en-IN" sz="2400" dirty="0">
                <a:effectLst/>
                <a:ea typeface="Calibri" panose="020F0502020204030204" pitchFamily="34" charset="0"/>
                <a:cs typeface="Times New Roman" panose="02020603050405020304" pitchFamily="18" charset="0"/>
              </a:rPr>
              <a:t>We have added a new features of Medical Tourism in our website to give the medical facility to tourist in case of emergency.</a:t>
            </a:r>
            <a:endParaRPr lang="en-US" sz="2400" dirty="0">
              <a:effectLs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04965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6A617-59B5-4094-9C2A-A2D6A6E61DCC}"/>
              </a:ext>
            </a:extLst>
          </p:cNvPr>
          <p:cNvSpPr>
            <a:spLocks noGrp="1"/>
          </p:cNvSpPr>
          <p:nvPr>
            <p:ph type="title"/>
          </p:nvPr>
        </p:nvSpPr>
        <p:spPr>
          <a:xfrm>
            <a:off x="323528" y="75068"/>
            <a:ext cx="8229600" cy="1944216"/>
          </a:xfrm>
        </p:spPr>
        <p:txBody>
          <a:bodyPr>
            <a:normAutofit fontScale="90000"/>
          </a:bodyPr>
          <a:lstStyle/>
          <a:p>
            <a:pPr algn="ctr"/>
            <a:br>
              <a:rPr lang="en-US" b="1" u="sng" dirty="0"/>
            </a:br>
            <a:br>
              <a:rPr lang="en-US" b="1" u="sng" dirty="0"/>
            </a:br>
            <a:r>
              <a:rPr lang="en-US" b="1" u="sng" dirty="0"/>
              <a:t> </a:t>
            </a:r>
            <a:br>
              <a:rPr lang="en-US" b="1" u="sng" dirty="0"/>
            </a:br>
            <a:br>
              <a:rPr lang="en-US" b="1" u="sng" dirty="0"/>
            </a:br>
            <a:br>
              <a:rPr lang="en-US" b="1" u="sng" dirty="0"/>
            </a:br>
            <a:br>
              <a:rPr lang="en-US" b="1" u="sng" dirty="0"/>
            </a:br>
            <a:br>
              <a:rPr lang="en-US" b="1" u="sng" dirty="0"/>
            </a:br>
            <a:br>
              <a:rPr lang="en-US" b="1" u="sng" dirty="0"/>
            </a:br>
            <a:r>
              <a:rPr lang="en-US" b="1" u="sng" dirty="0"/>
              <a:t>     </a:t>
            </a:r>
            <a:br>
              <a:rPr lang="en-US" b="1" u="sng" dirty="0"/>
            </a:br>
            <a:br>
              <a:rPr lang="en-US" b="1" u="sng" dirty="0"/>
            </a:br>
            <a:br>
              <a:rPr lang="en-US" b="1" u="sng" dirty="0"/>
            </a:br>
            <a:br>
              <a:rPr lang="en-US" b="1" u="sng" dirty="0"/>
            </a:br>
            <a:br>
              <a:rPr lang="en-US" b="1" u="sng" dirty="0"/>
            </a:br>
            <a:br>
              <a:rPr lang="en-US" b="1" u="sng" dirty="0"/>
            </a:br>
            <a:br>
              <a:rPr lang="en-US" b="1" u="sng" dirty="0"/>
            </a:br>
            <a:r>
              <a:rPr lang="en-US" b="1" u="sng" dirty="0">
                <a:solidFill>
                  <a:schemeClr val="tx1"/>
                </a:solidFill>
              </a:rPr>
              <a:t>WHAT IS </a:t>
            </a:r>
            <a:r>
              <a:rPr lang="en-IN" sz="5300" b="1" u="sng" dirty="0">
                <a:solidFill>
                  <a:schemeClr val="tx1"/>
                </a:solidFill>
                <a:effectLst/>
                <a:ea typeface="Calibri" panose="020F0502020204030204" pitchFamily="34" charset="0"/>
                <a:cs typeface="Times New Roman" panose="02020603050405020304" pitchFamily="18" charset="0"/>
              </a:rPr>
              <a:t>MEDICAL TOURISM</a:t>
            </a:r>
            <a:br>
              <a:rPr lang="en-US" sz="1800" u="sng" dirty="0">
                <a:effectLst/>
                <a:latin typeface="Calibri" panose="020F0502020204030204" pitchFamily="34" charset="0"/>
                <a:ea typeface="Calibri" panose="020F0502020204030204" pitchFamily="34" charset="0"/>
                <a:cs typeface="Times New Roman" panose="02020603050405020304" pitchFamily="18" charset="0"/>
              </a:rPr>
            </a:br>
            <a:endParaRPr lang="en-US" u="sng" dirty="0"/>
          </a:p>
        </p:txBody>
      </p:sp>
      <p:sp>
        <p:nvSpPr>
          <p:cNvPr id="3" name="Content Placeholder 2">
            <a:extLst>
              <a:ext uri="{FF2B5EF4-FFF2-40B4-BE49-F238E27FC236}">
                <a16:creationId xmlns:a16="http://schemas.microsoft.com/office/drawing/2014/main" id="{ED3EBA2F-6BFF-4B3B-837B-3BECF4AAE64D}"/>
              </a:ext>
            </a:extLst>
          </p:cNvPr>
          <p:cNvSpPr>
            <a:spLocks noGrp="1"/>
          </p:cNvSpPr>
          <p:nvPr>
            <p:ph idx="1"/>
          </p:nvPr>
        </p:nvSpPr>
        <p:spPr>
          <a:xfrm>
            <a:off x="457200" y="1340768"/>
            <a:ext cx="8229600" cy="5517232"/>
          </a:xfrm>
        </p:spPr>
        <p:txBody>
          <a:bodyPr>
            <a:noAutofit/>
          </a:bodyPr>
          <a:lstStyle/>
          <a:p>
            <a:pPr marL="182880" marR="0" indent="0">
              <a:spcBef>
                <a:spcPts val="0"/>
              </a:spcBef>
              <a:spcAft>
                <a:spcPts val="0"/>
              </a:spcAft>
              <a:buNone/>
            </a:pPr>
            <a:endParaRPr lang="en-IN" sz="1800" dirty="0">
              <a:ea typeface="Calibri" panose="020F0502020204030204" pitchFamily="34" charset="0"/>
              <a:cs typeface="Times New Roman" panose="02020603050405020304" pitchFamily="18" charset="0"/>
            </a:endParaRPr>
          </a:p>
          <a:p>
            <a:pPr marL="525780" marR="0" indent="-342900">
              <a:spcBef>
                <a:spcPts val="0"/>
              </a:spcBef>
              <a:spcAft>
                <a:spcPts val="0"/>
              </a:spcAft>
              <a:buSzPct val="100000"/>
              <a:buFont typeface="Wingdings" panose="05000000000000000000" pitchFamily="2" charset="2"/>
              <a:buChar char="§"/>
            </a:pPr>
            <a:r>
              <a:rPr lang="en-IN" sz="2400" dirty="0">
                <a:effectLst/>
                <a:ea typeface="Calibri" panose="020F0502020204030204" pitchFamily="34" charset="0"/>
                <a:cs typeface="Times New Roman" panose="02020603050405020304" pitchFamily="18" charset="0"/>
              </a:rPr>
              <a:t>Medical Tourism is a tourism in which people travel to different countries for getting medical facility and to take advantages of the price and regulatory differences particularly in Southeast Asia, India, Eastern Europe, Cuba and Canada. This usually happened to those who lived in less-developed country where better treatment is not </a:t>
            </a:r>
            <a:r>
              <a:rPr lang="en-IN" sz="2400" dirty="0" err="1">
                <a:effectLst/>
                <a:ea typeface="Calibri" panose="020F0502020204030204" pitchFamily="34" charset="0"/>
                <a:cs typeface="Times New Roman" panose="02020603050405020304" pitchFamily="18" charset="0"/>
              </a:rPr>
              <a:t>availables</a:t>
            </a:r>
            <a:r>
              <a:rPr lang="en-IN" sz="2400" dirty="0">
                <a:effectLst/>
                <a:ea typeface="Calibri" panose="020F0502020204030204" pitchFamily="34" charset="0"/>
                <a:cs typeface="Times New Roman" panose="02020603050405020304" pitchFamily="18" charset="0"/>
              </a:rPr>
              <a:t> so they move to highly developed country for treatment which was unavailable at there home. Sometimes it also refers as people from developed countries travel to another country for lower price medical treatment.</a:t>
            </a:r>
            <a:endParaRPr lang="en-US" sz="24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62302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D80A1BA-C8DE-4AC7-BAFA-44DFAF64A8FE}"/>
              </a:ext>
            </a:extLst>
          </p:cNvPr>
          <p:cNvSpPr txBox="1"/>
          <p:nvPr/>
        </p:nvSpPr>
        <p:spPr>
          <a:xfrm>
            <a:off x="323528" y="1052736"/>
            <a:ext cx="8496943" cy="2677656"/>
          </a:xfrm>
          <a:prstGeom prst="rect">
            <a:avLst/>
          </a:prstGeom>
          <a:noFill/>
        </p:spPr>
        <p:txBody>
          <a:bodyPr wrap="square">
            <a:spAutoFit/>
          </a:bodyPr>
          <a:lstStyle/>
          <a:p>
            <a:pPr marL="342900" indent="-342900">
              <a:buClr>
                <a:schemeClr val="accent3"/>
              </a:buClr>
              <a:buFont typeface="Wingdings" panose="05000000000000000000" pitchFamily="2" charset="2"/>
              <a:buChar char="§"/>
            </a:pPr>
            <a:r>
              <a:rPr lang="en-IN" sz="2400" dirty="0">
                <a:effectLst/>
                <a:ea typeface="Calibri" panose="020F0502020204030204" pitchFamily="34" charset="0"/>
                <a:cs typeface="Times New Roman" panose="02020603050405020304" pitchFamily="18" charset="0"/>
              </a:rPr>
              <a:t>The motive is also for getting medical services that are unavailable or illegal in their home country</a:t>
            </a:r>
          </a:p>
          <a:p>
            <a:pPr marL="342900" indent="-342900">
              <a:buClr>
                <a:schemeClr val="accent3"/>
              </a:buClr>
              <a:buFont typeface="Wingdings" panose="05000000000000000000" pitchFamily="2" charset="2"/>
              <a:buChar char="§"/>
            </a:pPr>
            <a:r>
              <a:rPr lang="en-IN" sz="2400" dirty="0">
                <a:effectLst/>
                <a:ea typeface="Calibri" panose="020F0502020204030204" pitchFamily="34" charset="0"/>
                <a:cs typeface="Times New Roman" panose="02020603050405020304" pitchFamily="18" charset="0"/>
              </a:rPr>
              <a:t>Medical Tourism have created a lot of jobs in the field of medical science. Many doctors get employment in different hospitals according to their specialization. </a:t>
            </a:r>
            <a:endParaRPr lang="en-US" sz="2400" dirty="0">
              <a:effectLst/>
              <a:ea typeface="Calibri" panose="020F0502020204030204" pitchFamily="34" charset="0"/>
              <a:cs typeface="Times New Roman" panose="02020603050405020304" pitchFamily="18" charset="0"/>
            </a:endParaRPr>
          </a:p>
          <a:p>
            <a:pPr marL="342900" indent="-342900">
              <a:buClr>
                <a:schemeClr val="accent3"/>
              </a:buClr>
              <a:buFont typeface="Wingdings" panose="05000000000000000000" pitchFamily="2" charset="2"/>
              <a:buChar char="§"/>
            </a:pPr>
            <a:r>
              <a:rPr lang="en-IN" sz="2400" dirty="0">
                <a:effectLst/>
                <a:ea typeface="Calibri" panose="020F0502020204030204" pitchFamily="34" charset="0"/>
                <a:cs typeface="Times New Roman" panose="02020603050405020304" pitchFamily="18" charset="0"/>
              </a:rPr>
              <a:t>Thus, we are including it in our website to provide medical facility to the traveller during </a:t>
            </a:r>
            <a:r>
              <a:rPr lang="en-IN" sz="2400" dirty="0">
                <a:effectLst/>
                <a:ea typeface="Calibri" panose="020F0502020204030204" pitchFamily="34" charset="0"/>
              </a:rPr>
              <a:t>their journey</a:t>
            </a:r>
            <a:endParaRPr lang="en-US" sz="2400" dirty="0"/>
          </a:p>
        </p:txBody>
      </p:sp>
    </p:spTree>
    <p:extLst>
      <p:ext uri="{BB962C8B-B14F-4D97-AF65-F5344CB8AC3E}">
        <p14:creationId xmlns:p14="http://schemas.microsoft.com/office/powerpoint/2010/main" val="313938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AA993-F819-4554-A014-6C35E339A1DD}"/>
              </a:ext>
            </a:extLst>
          </p:cNvPr>
          <p:cNvSpPr>
            <a:spLocks noGrp="1"/>
          </p:cNvSpPr>
          <p:nvPr>
            <p:ph type="title"/>
          </p:nvPr>
        </p:nvSpPr>
        <p:spPr>
          <a:xfrm>
            <a:off x="457200" y="704088"/>
            <a:ext cx="8229600" cy="636680"/>
          </a:xfrm>
        </p:spPr>
        <p:txBody>
          <a:bodyPr/>
          <a:lstStyle/>
          <a:p>
            <a:r>
              <a:rPr lang="en-IN" sz="3200" b="1" u="sng" dirty="0">
                <a:effectLst/>
                <a:latin typeface="Times New Roman" panose="02020603050405020304" pitchFamily="18" charset="0"/>
                <a:ea typeface="Calibri" panose="020F0502020204030204" pitchFamily="34" charset="0"/>
              </a:rPr>
              <a:t>2.5.</a:t>
            </a:r>
            <a:r>
              <a:rPr lang="en-IN" sz="3600" u="sng" dirty="0">
                <a:solidFill>
                  <a:schemeClr val="tx1"/>
                </a:solidFill>
                <a:effectLst/>
                <a:latin typeface="Times New Roman" panose="02020603050405020304" pitchFamily="18" charset="0"/>
                <a:ea typeface="Calibri" panose="020F0502020204030204" pitchFamily="34" charset="0"/>
              </a:rPr>
              <a:t>System Requirements</a:t>
            </a:r>
            <a:endParaRPr lang="en-US" u="sng" dirty="0">
              <a:solidFill>
                <a:schemeClr val="tx1"/>
              </a:solidFill>
            </a:endParaRPr>
          </a:p>
        </p:txBody>
      </p:sp>
      <p:sp>
        <p:nvSpPr>
          <p:cNvPr id="3" name="Content Placeholder 2">
            <a:extLst>
              <a:ext uri="{FF2B5EF4-FFF2-40B4-BE49-F238E27FC236}">
                <a16:creationId xmlns:a16="http://schemas.microsoft.com/office/drawing/2014/main" id="{75DA373E-9DEA-4A5B-A9B4-A1F530C67A3E}"/>
              </a:ext>
            </a:extLst>
          </p:cNvPr>
          <p:cNvSpPr>
            <a:spLocks noGrp="1"/>
          </p:cNvSpPr>
          <p:nvPr>
            <p:ph idx="1"/>
          </p:nvPr>
        </p:nvSpPr>
        <p:spPr>
          <a:xfrm>
            <a:off x="457200" y="1556792"/>
            <a:ext cx="8507288" cy="4767808"/>
          </a:xfrm>
        </p:spPr>
        <p:txBody>
          <a:bodyPr>
            <a:normAutofit fontScale="25000" lnSpcReduction="20000"/>
          </a:bodyPr>
          <a:lstStyle/>
          <a:p>
            <a:pPr marL="0" marR="0" indent="0">
              <a:lnSpc>
                <a:spcPct val="150000"/>
              </a:lnSpc>
              <a:spcBef>
                <a:spcPts val="0"/>
              </a:spcBef>
              <a:spcAft>
                <a:spcPts val="1000"/>
              </a:spcAft>
              <a:buNone/>
            </a:pPr>
            <a:r>
              <a:rPr lang="en-IN" sz="6400" b="1" u="sng" dirty="0">
                <a:effectLst/>
                <a:latin typeface="Times New Roman" panose="02020603050405020304" pitchFamily="18" charset="0"/>
                <a:ea typeface="Calibri" panose="020F0502020204030204" pitchFamily="34" charset="0"/>
              </a:rPr>
              <a:t>2.5.1.</a:t>
            </a:r>
            <a:r>
              <a:rPr lang="en-IN" sz="7200" b="1" u="sng" dirty="0">
                <a:effectLst/>
                <a:ea typeface="Calibri" panose="020F0502020204030204" pitchFamily="34" charset="0"/>
                <a:cs typeface="Times New Roman" panose="02020603050405020304" pitchFamily="18" charset="0"/>
              </a:rPr>
              <a:t>Non-functional Requirements</a:t>
            </a:r>
            <a:endParaRPr lang="en-US" sz="7200" b="1" u="sng" dirty="0">
              <a:effectLst/>
              <a:ea typeface="Calibri" panose="020F0502020204030204" pitchFamily="34" charset="0"/>
              <a:cs typeface="Times New Roman" panose="02020603050405020304" pitchFamily="18" charset="0"/>
            </a:endParaRPr>
          </a:p>
          <a:p>
            <a:pPr marL="0" marR="0" lvl="0" indent="0">
              <a:lnSpc>
                <a:spcPct val="150000"/>
              </a:lnSpc>
              <a:spcBef>
                <a:spcPts val="0"/>
              </a:spcBef>
              <a:spcAft>
                <a:spcPts val="0"/>
              </a:spcAft>
              <a:buNone/>
            </a:pPr>
            <a:r>
              <a:rPr lang="en-IN" sz="6200" dirty="0">
                <a:ea typeface="Calibri" panose="020F0502020204030204" pitchFamily="34" charset="0"/>
                <a:cs typeface="Times New Roman" panose="02020603050405020304" pitchFamily="18" charset="0"/>
              </a:rPr>
              <a:t>   </a:t>
            </a:r>
            <a:r>
              <a:rPr lang="en-IN" sz="6200" b="1" dirty="0">
                <a:effectLst/>
                <a:ea typeface="Calibri" panose="020F0502020204030204" pitchFamily="34" charset="0"/>
                <a:cs typeface="Times New Roman" panose="02020603050405020304" pitchFamily="18" charset="0"/>
              </a:rPr>
              <a:t>EFFICIENCY REQUIREMENT :</a:t>
            </a:r>
            <a:endParaRPr lang="en-US" sz="6200" b="1"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r>
              <a:rPr lang="en-IN" sz="6200" dirty="0">
                <a:effectLst/>
                <a:ea typeface="Calibri" panose="020F0502020204030204" pitchFamily="34" charset="0"/>
                <a:cs typeface="Times New Roman" panose="02020603050405020304" pitchFamily="18" charset="0"/>
              </a:rPr>
              <a:t>When Apex Tour and Travel Management System will be implemented, staff and user will easily access website and searching tour package and successful transaction will be very faster.</a:t>
            </a:r>
            <a:endParaRPr lang="en-US" sz="6200"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endParaRPr lang="en-US" sz="6200" dirty="0">
              <a:effectLst/>
              <a:ea typeface="Calibri" panose="020F0502020204030204" pitchFamily="34" charset="0"/>
              <a:cs typeface="Times New Roman" panose="02020603050405020304" pitchFamily="18" charset="0"/>
            </a:endParaRPr>
          </a:p>
          <a:p>
            <a:pPr marL="0" marR="0" lvl="0" indent="0" algn="just">
              <a:lnSpc>
                <a:spcPct val="150000"/>
              </a:lnSpc>
              <a:spcBef>
                <a:spcPts val="0"/>
              </a:spcBef>
              <a:spcAft>
                <a:spcPts val="0"/>
              </a:spcAft>
              <a:buNone/>
            </a:pPr>
            <a:r>
              <a:rPr lang="en-IN" sz="6200" b="1" dirty="0">
                <a:effectLst/>
                <a:ea typeface="Calibri" panose="020F0502020204030204" pitchFamily="34" charset="0"/>
                <a:cs typeface="Times New Roman" panose="02020603050405020304" pitchFamily="18" charset="0"/>
              </a:rPr>
              <a:t>    RELIABILITY REQUIREMENT :</a:t>
            </a:r>
            <a:endParaRPr lang="en-US" sz="6200" b="1"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r>
              <a:rPr lang="en-IN" sz="6200" dirty="0">
                <a:effectLst/>
                <a:ea typeface="Calibri" panose="020F0502020204030204" pitchFamily="34" charset="0"/>
                <a:cs typeface="Times New Roman" panose="02020603050405020304" pitchFamily="18" charset="0"/>
              </a:rPr>
              <a:t>The system should accurately performs user registration, user validation, search and booking successful transaction.</a:t>
            </a:r>
            <a:endParaRPr lang="en-US" sz="6200" dirty="0">
              <a:effectLst/>
              <a:ea typeface="Calibri" panose="020F0502020204030204" pitchFamily="34" charset="0"/>
              <a:cs typeface="Times New Roman" panose="02020603050405020304" pitchFamily="18" charset="0"/>
            </a:endParaRPr>
          </a:p>
          <a:p>
            <a:pPr marL="182880" marR="0" indent="0" algn="just">
              <a:lnSpc>
                <a:spcPct val="150000"/>
              </a:lnSpc>
              <a:spcBef>
                <a:spcPts val="0"/>
              </a:spcBef>
              <a:spcAft>
                <a:spcPts val="0"/>
              </a:spcAft>
              <a:buNone/>
            </a:pPr>
            <a:r>
              <a:rPr lang="en-IN" sz="6200" dirty="0">
                <a:effectLst/>
                <a:ea typeface="Calibri" panose="020F0502020204030204" pitchFamily="34" charset="0"/>
                <a:cs typeface="Times New Roman" panose="02020603050405020304" pitchFamily="18" charset="0"/>
              </a:rPr>
              <a:t> </a:t>
            </a:r>
            <a:endParaRPr lang="en-US" sz="6200" dirty="0">
              <a:effectLst/>
              <a:ea typeface="Calibri" panose="020F0502020204030204" pitchFamily="34" charset="0"/>
              <a:cs typeface="Times New Roman" panose="02020603050405020304" pitchFamily="18" charset="0"/>
            </a:endParaRPr>
          </a:p>
          <a:p>
            <a:pPr marL="0" marR="0" lvl="0" indent="0" algn="just">
              <a:lnSpc>
                <a:spcPct val="150000"/>
              </a:lnSpc>
              <a:spcBef>
                <a:spcPts val="0"/>
              </a:spcBef>
              <a:spcAft>
                <a:spcPts val="0"/>
              </a:spcAft>
              <a:buNone/>
            </a:pPr>
            <a:r>
              <a:rPr lang="en-IN" sz="6200" b="1" dirty="0">
                <a:effectLst/>
                <a:ea typeface="Calibri" panose="020F0502020204030204" pitchFamily="34" charset="0"/>
                <a:cs typeface="Times New Roman" panose="02020603050405020304" pitchFamily="18" charset="0"/>
              </a:rPr>
              <a:t>    USABILITY REQUIREMENT :</a:t>
            </a:r>
            <a:endParaRPr lang="en-US" sz="6200" b="1"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r>
              <a:rPr lang="en-IN" sz="6200" dirty="0">
                <a:effectLst/>
                <a:ea typeface="Calibri" panose="020F0502020204030204" pitchFamily="34" charset="0"/>
                <a:cs typeface="Times New Roman" panose="02020603050405020304" pitchFamily="18" charset="0"/>
              </a:rPr>
              <a:t>This system is designed for a user-friendly environment so that user and staff of apex travel can perform the various tasks easily and in an effective way.</a:t>
            </a:r>
            <a:endParaRPr lang="en-US" sz="6200" dirty="0">
              <a:effectLst/>
              <a:ea typeface="Calibri" panose="020F0502020204030204" pitchFamily="34" charset="0"/>
              <a:cs typeface="Times New Roman" panose="02020603050405020304" pitchFamily="18" charset="0"/>
            </a:endParaRPr>
          </a:p>
          <a:p>
            <a:pPr marL="182880" marR="0" indent="0" algn="just">
              <a:lnSpc>
                <a:spcPct val="150000"/>
              </a:lnSpc>
              <a:spcBef>
                <a:spcPts val="0"/>
              </a:spcBef>
              <a:spcAft>
                <a:spcPts val="0"/>
              </a:spcAft>
              <a:buNone/>
            </a:pPr>
            <a:r>
              <a:rPr lang="en-IN" sz="2900" dirty="0">
                <a:effectLst/>
                <a:ea typeface="Calibri" panose="020F0502020204030204" pitchFamily="34" charset="0"/>
                <a:cs typeface="Times New Roman" panose="02020603050405020304" pitchFamily="18" charset="0"/>
              </a:rPr>
              <a:t>.</a:t>
            </a:r>
            <a:endParaRPr lang="en-US" sz="2900" dirty="0">
              <a:effectLs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045671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88706D-CFED-4D75-8C27-4302410E6057}"/>
              </a:ext>
            </a:extLst>
          </p:cNvPr>
          <p:cNvSpPr txBox="1"/>
          <p:nvPr/>
        </p:nvSpPr>
        <p:spPr>
          <a:xfrm>
            <a:off x="0" y="897469"/>
            <a:ext cx="9036495" cy="3373359"/>
          </a:xfrm>
          <a:prstGeom prst="rect">
            <a:avLst/>
          </a:prstGeom>
          <a:noFill/>
        </p:spPr>
        <p:txBody>
          <a:bodyPr wrap="square">
            <a:spAutoFit/>
          </a:bodyPr>
          <a:lstStyle/>
          <a:p>
            <a:pPr marR="0" lvl="0" algn="just">
              <a:lnSpc>
                <a:spcPct val="150000"/>
              </a:lnSpc>
              <a:spcBef>
                <a:spcPts val="0"/>
              </a:spcBef>
              <a:spcAft>
                <a:spcPts val="0"/>
              </a:spcAft>
            </a:pPr>
            <a:r>
              <a:rPr lang="en-IN" b="1" dirty="0">
                <a:effectLst/>
                <a:ea typeface="Calibri" panose="020F0502020204030204" pitchFamily="34" charset="0"/>
                <a:cs typeface="Times New Roman" panose="02020603050405020304" pitchFamily="18" charset="0"/>
              </a:rPr>
              <a:t>            IMPLEMENTATION REQUIREMENTS :</a:t>
            </a:r>
            <a:endParaRPr lang="en-US" b="1" dirty="0">
              <a:effectLst/>
              <a:ea typeface="Calibri" panose="020F0502020204030204" pitchFamily="34" charset="0"/>
              <a:cs typeface="Times New Roman" panose="02020603050405020304" pitchFamily="18" charset="0"/>
            </a:endParaRPr>
          </a:p>
          <a:p>
            <a:pPr marL="800100" marR="0" indent="-342900" algn="just">
              <a:lnSpc>
                <a:spcPct val="150000"/>
              </a:lnSpc>
              <a:spcBef>
                <a:spcPts val="0"/>
              </a:spcBef>
              <a:spcAft>
                <a:spcPts val="0"/>
              </a:spcAft>
              <a:buClr>
                <a:schemeClr val="accent3"/>
              </a:buClr>
              <a:buFont typeface="Wingdings" panose="05000000000000000000" pitchFamily="2" charset="2"/>
              <a:buChar char="§"/>
            </a:pPr>
            <a:r>
              <a:rPr lang="en-IN" dirty="0">
                <a:effectLst/>
                <a:ea typeface="Calibri" panose="020F0502020204030204" pitchFamily="34" charset="0"/>
                <a:cs typeface="Times New Roman" panose="02020603050405020304" pitchFamily="18" charset="0"/>
              </a:rPr>
              <a:t>In implementation of whole system, it uses html in front-end with </a:t>
            </a:r>
            <a:r>
              <a:rPr lang="en-IN" dirty="0" err="1">
                <a:effectLst/>
                <a:ea typeface="Calibri" panose="020F0502020204030204" pitchFamily="34" charset="0"/>
                <a:cs typeface="Times New Roman" panose="02020603050405020304" pitchFamily="18" charset="0"/>
              </a:rPr>
              <a:t>javaScript</a:t>
            </a:r>
            <a:r>
              <a:rPr lang="en-IN" dirty="0">
                <a:effectLst/>
                <a:ea typeface="Calibri" panose="020F0502020204030204" pitchFamily="34" charset="0"/>
                <a:cs typeface="Times New Roman" panose="02020603050405020304" pitchFamily="18" charset="0"/>
              </a:rPr>
              <a:t>, Nodejs as server-side scripting language which will be used for database connectivity and the back end i.e. the database part is developed using </a:t>
            </a:r>
            <a:r>
              <a:rPr lang="en-IN" dirty="0">
                <a:ea typeface="Calibri" panose="020F0502020204030204" pitchFamily="34" charset="0"/>
                <a:cs typeface="Times New Roman" panose="02020603050405020304" pitchFamily="18" charset="0"/>
              </a:rPr>
              <a:t>SQL</a:t>
            </a:r>
            <a:r>
              <a:rPr lang="en-IN" dirty="0">
                <a:effectLst/>
                <a:ea typeface="Calibri" panose="020F0502020204030204" pitchFamily="34" charset="0"/>
                <a:cs typeface="Times New Roman" panose="02020603050405020304" pitchFamily="18" charset="0"/>
              </a:rPr>
              <a:t>.</a:t>
            </a:r>
            <a:endParaRPr lang="en-US"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r>
              <a:rPr lang="en-IN" dirty="0">
                <a:effectLst/>
                <a:ea typeface="Calibri" panose="020F0502020204030204" pitchFamily="34" charset="0"/>
                <a:cs typeface="Times New Roman" panose="02020603050405020304" pitchFamily="18" charset="0"/>
              </a:rPr>
              <a:t> </a:t>
            </a:r>
            <a:endParaRPr lang="en-US" dirty="0">
              <a:effectLst/>
              <a:ea typeface="Calibri" panose="020F0502020204030204" pitchFamily="34" charset="0"/>
              <a:cs typeface="Times New Roman" panose="02020603050405020304" pitchFamily="18" charset="0"/>
            </a:endParaRPr>
          </a:p>
          <a:p>
            <a:pPr marR="0" lvl="0" algn="just">
              <a:lnSpc>
                <a:spcPct val="150000"/>
              </a:lnSpc>
              <a:spcBef>
                <a:spcPts val="0"/>
              </a:spcBef>
              <a:spcAft>
                <a:spcPts val="0"/>
              </a:spcAft>
            </a:pPr>
            <a:r>
              <a:rPr lang="en-IN" b="1" dirty="0">
                <a:effectLst/>
                <a:ea typeface="Calibri" panose="020F0502020204030204" pitchFamily="34" charset="0"/>
                <a:cs typeface="Times New Roman" panose="02020603050405020304" pitchFamily="18" charset="0"/>
              </a:rPr>
              <a:t>           DELIVERY REQUIREMENT :</a:t>
            </a:r>
            <a:endParaRPr lang="en-US" b="1" dirty="0">
              <a:effectLst/>
              <a:ea typeface="Calibri" panose="020F0502020204030204" pitchFamily="34" charset="0"/>
              <a:cs typeface="Times New Roman" panose="02020603050405020304" pitchFamily="18" charset="0"/>
            </a:endParaRPr>
          </a:p>
          <a:p>
            <a:pPr marL="800100" marR="0" indent="-342900" algn="just">
              <a:lnSpc>
                <a:spcPct val="150000"/>
              </a:lnSpc>
              <a:spcBef>
                <a:spcPts val="0"/>
              </a:spcBef>
              <a:spcAft>
                <a:spcPts val="1000"/>
              </a:spcAft>
              <a:buClr>
                <a:schemeClr val="accent3"/>
              </a:buClr>
              <a:buFont typeface="Wingdings" panose="05000000000000000000" pitchFamily="2" charset="2"/>
              <a:buChar char="§"/>
            </a:pPr>
            <a:r>
              <a:rPr lang="en-IN" dirty="0">
                <a:effectLst/>
                <a:ea typeface="Calibri" panose="020F0502020204030204" pitchFamily="34" charset="0"/>
                <a:cs typeface="Times New Roman" panose="02020603050405020304" pitchFamily="18" charset="0"/>
              </a:rPr>
              <a:t>The whole system is expected to be delivered in six months of time with a weekly evaluation by the project guide</a:t>
            </a:r>
            <a:endParaRPr lang="en-US" dirty="0"/>
          </a:p>
        </p:txBody>
      </p:sp>
    </p:spTree>
    <p:extLst>
      <p:ext uri="{BB962C8B-B14F-4D97-AF65-F5344CB8AC3E}">
        <p14:creationId xmlns:p14="http://schemas.microsoft.com/office/powerpoint/2010/main" val="12687860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83861-BB9E-4322-A78B-D1A560A1B4A8}"/>
              </a:ext>
            </a:extLst>
          </p:cNvPr>
          <p:cNvSpPr>
            <a:spLocks noGrp="1"/>
          </p:cNvSpPr>
          <p:nvPr>
            <p:ph type="title"/>
          </p:nvPr>
        </p:nvSpPr>
        <p:spPr>
          <a:xfrm>
            <a:off x="457200" y="704087"/>
            <a:ext cx="8229600" cy="924713"/>
          </a:xfrm>
        </p:spPr>
        <p:txBody>
          <a:bodyPr/>
          <a:lstStyle/>
          <a:p>
            <a:r>
              <a:rPr lang="en-IN" sz="3200" b="1" u="sng" dirty="0">
                <a:effectLst/>
                <a:latin typeface="Times New Roman" panose="02020603050405020304" pitchFamily="18" charset="0"/>
                <a:ea typeface="Calibri" panose="020F0502020204030204" pitchFamily="34" charset="0"/>
              </a:rPr>
              <a:t>2.5.2</a:t>
            </a:r>
            <a:r>
              <a:rPr lang="en-IN" sz="2800" b="1" u="sng" dirty="0">
                <a:effectLst/>
                <a:latin typeface="Times New Roman" panose="02020603050405020304" pitchFamily="18" charset="0"/>
                <a:ea typeface="Calibri" panose="020F0502020204030204" pitchFamily="34" charset="0"/>
              </a:rPr>
              <a:t> </a:t>
            </a:r>
            <a:r>
              <a:rPr lang="en-IN" sz="3600" u="sng" dirty="0">
                <a:solidFill>
                  <a:schemeClr val="tx1"/>
                </a:solidFill>
                <a:effectLst/>
                <a:latin typeface="Times New Roman" panose="02020603050405020304" pitchFamily="18" charset="0"/>
                <a:ea typeface="Calibri" panose="020F0502020204030204" pitchFamily="34" charset="0"/>
              </a:rPr>
              <a:t>Functional Requirements</a:t>
            </a:r>
            <a:endParaRPr lang="en-US" u="sng" dirty="0">
              <a:solidFill>
                <a:schemeClr val="tx1"/>
              </a:solidFill>
            </a:endParaRPr>
          </a:p>
        </p:txBody>
      </p:sp>
      <p:sp>
        <p:nvSpPr>
          <p:cNvPr id="3" name="Content Placeholder 2">
            <a:extLst>
              <a:ext uri="{FF2B5EF4-FFF2-40B4-BE49-F238E27FC236}">
                <a16:creationId xmlns:a16="http://schemas.microsoft.com/office/drawing/2014/main" id="{93F73915-8DBF-4B4B-B094-156C74EED4F7}"/>
              </a:ext>
            </a:extLst>
          </p:cNvPr>
          <p:cNvSpPr>
            <a:spLocks noGrp="1"/>
          </p:cNvSpPr>
          <p:nvPr>
            <p:ph idx="1"/>
          </p:nvPr>
        </p:nvSpPr>
        <p:spPr/>
        <p:txBody>
          <a:bodyPr>
            <a:normAutofit/>
          </a:bodyPr>
          <a:lstStyle/>
          <a:p>
            <a:pPr marL="0" marR="0" indent="0" algn="just">
              <a:lnSpc>
                <a:spcPct val="150000"/>
              </a:lnSpc>
              <a:spcBef>
                <a:spcPts val="0"/>
              </a:spcBef>
              <a:spcAft>
                <a:spcPts val="1000"/>
              </a:spcAft>
              <a:buNone/>
            </a:pPr>
            <a:r>
              <a:rPr lang="en-IN" sz="1800" b="1" u="sng" dirty="0">
                <a:effectLst/>
                <a:latin typeface="Times New Roman" panose="02020603050405020304" pitchFamily="18" charset="0"/>
                <a:ea typeface="Calibri" panose="020F0502020204030204" pitchFamily="34" charset="0"/>
              </a:rPr>
              <a:t>2.5.2.1 .</a:t>
            </a:r>
            <a:r>
              <a:rPr lang="en-IN" sz="2000" b="1" u="sng" dirty="0">
                <a:effectLst/>
                <a:ea typeface="Calibri" panose="020F0502020204030204" pitchFamily="34" charset="0"/>
                <a:cs typeface="Times New Roman" panose="02020603050405020304" pitchFamily="18" charset="0"/>
              </a:rPr>
              <a:t>Description of Features</a:t>
            </a:r>
            <a:endParaRPr lang="en-US" sz="2000" b="1" u="sng" dirty="0">
              <a:effectLst/>
              <a:ea typeface="Calibri" panose="020F0502020204030204" pitchFamily="34" charset="0"/>
              <a:cs typeface="Times New Roman" panose="02020603050405020304" pitchFamily="18" charset="0"/>
            </a:endParaRPr>
          </a:p>
          <a:p>
            <a:pPr marL="0" marR="0" algn="just">
              <a:lnSpc>
                <a:spcPct val="150000"/>
              </a:lnSpc>
              <a:spcBef>
                <a:spcPts val="0"/>
              </a:spcBef>
              <a:spcAft>
                <a:spcPts val="0"/>
              </a:spcAft>
            </a:pPr>
            <a:r>
              <a:rPr lang="en-IN" sz="1700" dirty="0">
                <a:effectLst/>
                <a:ea typeface="Calibri" panose="020F0502020204030204" pitchFamily="34" charset="0"/>
                <a:cs typeface="Times New Roman" panose="02020603050405020304" pitchFamily="18" charset="0"/>
              </a:rPr>
              <a:t>This features used by the user to login into system. They are required to enter user   id and password before they are allowed to enter the system. The user id and password will be verified and if invalid id is there, user is not allowed to enter the system.</a:t>
            </a:r>
            <a:endParaRPr lang="en-US" sz="1700" dirty="0">
              <a:effectLst/>
              <a:ea typeface="Calibri" panose="020F0502020204030204" pitchFamily="34" charset="0"/>
              <a:cs typeface="Times New Roman" panose="02020603050405020304" pitchFamily="18" charset="0"/>
            </a:endParaRPr>
          </a:p>
          <a:p>
            <a:pPr marL="182880" marR="0" indent="0" algn="just">
              <a:lnSpc>
                <a:spcPct val="150000"/>
              </a:lnSpc>
              <a:spcBef>
                <a:spcPts val="0"/>
              </a:spcBef>
              <a:spcAft>
                <a:spcPts val="0"/>
              </a:spcAft>
              <a:buNone/>
            </a:pPr>
            <a:r>
              <a:rPr lang="en-IN" sz="2000" b="1" dirty="0">
                <a:effectLst/>
                <a:ea typeface="Calibri" panose="020F0502020204030204" pitchFamily="34" charset="0"/>
                <a:cs typeface="Times New Roman" panose="02020603050405020304" pitchFamily="18" charset="0"/>
              </a:rPr>
              <a:t>Functional Requirement :</a:t>
            </a:r>
            <a:endParaRPr lang="en-US" sz="2000" b="1" dirty="0">
              <a:effectLst/>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Symbol" panose="05050102010706020507" pitchFamily="18" charset="2"/>
              <a:buChar char=""/>
            </a:pPr>
            <a:r>
              <a:rPr lang="en-IN" sz="1700" dirty="0">
                <a:effectLst/>
                <a:ea typeface="Calibri" panose="020F0502020204030204" pitchFamily="34" charset="0"/>
                <a:cs typeface="Times New Roman" panose="02020603050405020304" pitchFamily="18" charset="0"/>
              </a:rPr>
              <a:t>User id is provided when they register.</a:t>
            </a:r>
            <a:endParaRPr lang="en-US" sz="1700" dirty="0">
              <a:effectLst/>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Symbol" panose="05050102010706020507" pitchFamily="18" charset="2"/>
              <a:buChar char=""/>
            </a:pPr>
            <a:r>
              <a:rPr lang="en-IN" sz="1700" dirty="0">
                <a:effectLst/>
                <a:ea typeface="Calibri" panose="020F0502020204030204" pitchFamily="34" charset="0"/>
                <a:cs typeface="Times New Roman" panose="02020603050405020304" pitchFamily="18" charset="0"/>
              </a:rPr>
              <a:t>The system must only allow user with valid id and password to enter the system.</a:t>
            </a:r>
            <a:endParaRPr lang="en-US" sz="1700" dirty="0">
              <a:effectLst/>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Symbol" panose="05050102010706020507" pitchFamily="18" charset="2"/>
              <a:buChar char=""/>
            </a:pPr>
            <a:r>
              <a:rPr lang="en-IN" sz="1700" dirty="0">
                <a:effectLst/>
                <a:ea typeface="Calibri" panose="020F0502020204030204" pitchFamily="34" charset="0"/>
                <a:cs typeface="Times New Roman" panose="02020603050405020304" pitchFamily="18" charset="0"/>
              </a:rPr>
              <a:t>The system performs authorization process which decides what user level can access to.</a:t>
            </a:r>
            <a:endParaRPr lang="en-US" sz="1700" dirty="0">
              <a:effectLst/>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Symbol" panose="05050102010706020507" pitchFamily="18" charset="2"/>
              <a:buChar char=""/>
            </a:pPr>
            <a:r>
              <a:rPr lang="en-IN" sz="1700" dirty="0">
                <a:effectLst/>
                <a:ea typeface="Calibri" panose="020F0502020204030204" pitchFamily="34" charset="0"/>
                <a:cs typeface="Times New Roman" panose="02020603050405020304" pitchFamily="18" charset="0"/>
              </a:rPr>
              <a:t>The user must be able to logout after they finished using system.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1308185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4AD4E6-290F-4563-8DA6-C1E389A681FD}"/>
              </a:ext>
            </a:extLst>
          </p:cNvPr>
          <p:cNvSpPr txBox="1"/>
          <p:nvPr/>
        </p:nvSpPr>
        <p:spPr>
          <a:xfrm>
            <a:off x="179512" y="1340768"/>
            <a:ext cx="8784975" cy="3094886"/>
          </a:xfrm>
          <a:prstGeom prst="rect">
            <a:avLst/>
          </a:prstGeom>
          <a:noFill/>
        </p:spPr>
        <p:txBody>
          <a:bodyPr wrap="square">
            <a:spAutoFit/>
          </a:bodyPr>
          <a:lstStyle/>
          <a:p>
            <a:pPr marL="0" marR="0" indent="457200" algn="just">
              <a:lnSpc>
                <a:spcPct val="150000"/>
              </a:lnSpc>
              <a:spcBef>
                <a:spcPts val="0"/>
              </a:spcBef>
              <a:spcAft>
                <a:spcPts val="0"/>
              </a:spcAft>
            </a:pPr>
            <a:r>
              <a:rPr lang="en-IN" sz="1800" b="1" u="sng" dirty="0">
                <a:effectLst/>
                <a:latin typeface="Times New Roman" panose="02020603050405020304" pitchFamily="18" charset="0"/>
                <a:ea typeface="Calibri" panose="020F0502020204030204" pitchFamily="34" charset="0"/>
              </a:rPr>
              <a:t>2.5.2.2.</a:t>
            </a:r>
            <a:r>
              <a:rPr lang="en-IN" sz="1800" b="1" u="sng"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2000" b="1" u="sng" dirty="0">
                <a:effectLst/>
                <a:latin typeface="Times New Roman" panose="02020603050405020304" pitchFamily="18" charset="0"/>
                <a:ea typeface="Calibri" panose="020F0502020204030204" pitchFamily="34" charset="0"/>
                <a:cs typeface="Times New Roman" panose="02020603050405020304" pitchFamily="18" charset="0"/>
              </a:rPr>
              <a:t>Register New User</a:t>
            </a:r>
            <a:endParaRPr lang="en-US" sz="2000" u="sng" dirty="0">
              <a:latin typeface="Calibri" panose="020F0502020204030204" pitchFamily="34" charset="0"/>
              <a:ea typeface="Calibri" panose="020F0502020204030204" pitchFamily="34" charset="0"/>
              <a:cs typeface="Times New Roman" panose="02020603050405020304" pitchFamily="18" charset="0"/>
            </a:endParaRPr>
          </a:p>
          <a:p>
            <a:pPr marL="0" marR="0" indent="457200" algn="just">
              <a:lnSpc>
                <a:spcPct val="150000"/>
              </a:lnSpc>
              <a:spcBef>
                <a:spcPts val="0"/>
              </a:spcBef>
              <a:spcAft>
                <a:spcPts val="0"/>
              </a:spcAft>
            </a:pPr>
            <a:r>
              <a:rPr lang="en-IN" sz="2000" b="1" dirty="0">
                <a:effectLst/>
                <a:ea typeface="Calibri" panose="020F0502020204030204" pitchFamily="34" charset="0"/>
                <a:cs typeface="Times New Roman" panose="02020603050405020304" pitchFamily="18" charset="0"/>
              </a:rPr>
              <a:t> Description of Feature:</a:t>
            </a:r>
          </a:p>
          <a:p>
            <a:pPr marL="285750" marR="0" indent="-285750" algn="just">
              <a:lnSpc>
                <a:spcPct val="150000"/>
              </a:lnSpc>
              <a:spcBef>
                <a:spcPts val="0"/>
              </a:spcBef>
              <a:spcAft>
                <a:spcPts val="0"/>
              </a:spcAft>
              <a:buClr>
                <a:schemeClr val="accent3"/>
              </a:buClr>
              <a:buFont typeface="Wingdings" panose="05000000000000000000" pitchFamily="2" charset="2"/>
              <a:buChar char="§"/>
            </a:pPr>
            <a:r>
              <a:rPr lang="en-IN" dirty="0">
                <a:effectLst/>
                <a:ea typeface="Calibri" panose="020F0502020204030204" pitchFamily="34" charset="0"/>
                <a:cs typeface="Times New Roman" panose="02020603050405020304" pitchFamily="18" charset="0"/>
              </a:rPr>
              <a:t>This feature can be performed by all users to register new user to create account.</a:t>
            </a:r>
          </a:p>
          <a:p>
            <a:pPr marL="0" marR="0" indent="457200" algn="just">
              <a:lnSpc>
                <a:spcPct val="150000"/>
              </a:lnSpc>
              <a:spcBef>
                <a:spcPts val="0"/>
              </a:spcBef>
              <a:spcAft>
                <a:spcPts val="0"/>
              </a:spcAft>
            </a:pPr>
            <a:r>
              <a:rPr lang="en-IN" sz="2000" b="1" dirty="0">
                <a:effectLst/>
                <a:ea typeface="Calibri" panose="020F0502020204030204" pitchFamily="34" charset="0"/>
                <a:cs typeface="Times New Roman" panose="02020603050405020304" pitchFamily="18" charset="0"/>
              </a:rPr>
              <a:t>Functional Requirement: </a:t>
            </a:r>
          </a:p>
          <a:p>
            <a:pPr marL="285750" marR="0" indent="-285750" algn="just">
              <a:lnSpc>
                <a:spcPct val="150000"/>
              </a:lnSpc>
              <a:spcBef>
                <a:spcPts val="0"/>
              </a:spcBef>
              <a:spcAft>
                <a:spcPts val="0"/>
              </a:spcAft>
              <a:buClr>
                <a:schemeClr val="accent3"/>
              </a:buClr>
              <a:buFont typeface="Wingdings" panose="05000000000000000000" pitchFamily="2" charset="2"/>
              <a:buChar char="§"/>
            </a:pPr>
            <a:r>
              <a:rPr lang="en-IN" dirty="0">
                <a:effectLst/>
                <a:ea typeface="Calibri" panose="020F0502020204030204" pitchFamily="34" charset="0"/>
                <a:cs typeface="Times New Roman" panose="02020603050405020304" pitchFamily="18" charset="0"/>
              </a:rPr>
              <a:t>System must be able to verify information.</a:t>
            </a:r>
          </a:p>
          <a:p>
            <a:pPr marL="285750" marR="0" indent="-285750" algn="just">
              <a:lnSpc>
                <a:spcPct val="150000"/>
              </a:lnSpc>
              <a:spcBef>
                <a:spcPts val="0"/>
              </a:spcBef>
              <a:spcAft>
                <a:spcPts val="0"/>
              </a:spcAft>
              <a:buClr>
                <a:schemeClr val="accent3"/>
              </a:buClr>
              <a:buFont typeface="Wingdings" panose="05000000000000000000" pitchFamily="2" charset="2"/>
              <a:buChar char="§"/>
            </a:pPr>
            <a:r>
              <a:rPr lang="en-IN" dirty="0">
                <a:effectLst/>
                <a:ea typeface="Calibri" panose="020F0502020204030204" pitchFamily="34" charset="0"/>
                <a:cs typeface="Times New Roman" panose="02020603050405020304" pitchFamily="18" charset="0"/>
              </a:rPr>
              <a:t>System must be able to delete </a:t>
            </a:r>
            <a:r>
              <a:rPr lang="en-IN" dirty="0">
                <a:ea typeface="Calibri" panose="020F0502020204030204" pitchFamily="34" charset="0"/>
                <a:cs typeface="Times New Roman" panose="02020603050405020304" pitchFamily="18" charset="0"/>
              </a:rPr>
              <a:t> </a:t>
            </a:r>
            <a:r>
              <a:rPr lang="en-IN" dirty="0">
                <a:effectLst/>
                <a:ea typeface="Calibri" panose="020F0502020204030204" pitchFamily="34" charset="0"/>
                <a:cs typeface="Times New Roman" panose="02020603050405020304" pitchFamily="18" charset="0"/>
              </a:rPr>
              <a:t>information if information is wrong.</a:t>
            </a:r>
            <a:endParaRPr lang="en-US" dirty="0">
              <a:effectLst/>
              <a:ea typeface="Calibri" panose="020F0502020204030204" pitchFamily="34" charset="0"/>
              <a:cs typeface="Times New Roman" panose="02020603050405020304" pitchFamily="18" charset="0"/>
            </a:endParaRPr>
          </a:p>
          <a:p>
            <a:pPr marL="0" marR="0" algn="just">
              <a:lnSpc>
                <a:spcPct val="150000"/>
              </a:lnSpc>
              <a:spcBef>
                <a:spcPts val="0"/>
              </a:spcBef>
              <a:spcAft>
                <a:spcPts val="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21787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01A97-B364-43D5-BE59-AEF4C96408A2}"/>
              </a:ext>
            </a:extLst>
          </p:cNvPr>
          <p:cNvSpPr>
            <a:spLocks noGrp="1"/>
          </p:cNvSpPr>
          <p:nvPr>
            <p:ph type="title"/>
          </p:nvPr>
        </p:nvSpPr>
        <p:spPr>
          <a:xfrm>
            <a:off x="457200" y="704088"/>
            <a:ext cx="8229600" cy="564672"/>
          </a:xfrm>
        </p:spPr>
        <p:txBody>
          <a:bodyPr>
            <a:normAutofit fontScale="90000"/>
          </a:bodyPr>
          <a:lstStyle/>
          <a:p>
            <a:r>
              <a:rPr lang="en-IN" sz="3600" b="1" u="sng" dirty="0">
                <a:effectLst/>
                <a:latin typeface="Times New Roman" panose="02020603050405020304" pitchFamily="18" charset="0"/>
                <a:ea typeface="Calibri" panose="020F0502020204030204" pitchFamily="34" charset="0"/>
              </a:rPr>
              <a:t>2.6.</a:t>
            </a:r>
            <a:r>
              <a:rPr lang="en-IN" sz="3600" b="1" u="sng" dirty="0">
                <a:solidFill>
                  <a:schemeClr val="tx1"/>
                </a:solidFill>
                <a:effectLst/>
                <a:latin typeface="Times New Roman" panose="02020603050405020304" pitchFamily="18" charset="0"/>
                <a:ea typeface="Calibri" panose="020F0502020204030204" pitchFamily="34" charset="0"/>
              </a:rPr>
              <a:t>Software Requirement</a:t>
            </a:r>
            <a:endParaRPr lang="en-US" sz="8000" b="1" u="sng" dirty="0">
              <a:solidFill>
                <a:schemeClr val="tx1"/>
              </a:solidFill>
            </a:endParaRPr>
          </a:p>
        </p:txBody>
      </p:sp>
      <p:sp>
        <p:nvSpPr>
          <p:cNvPr id="3" name="Content Placeholder 2">
            <a:extLst>
              <a:ext uri="{FF2B5EF4-FFF2-40B4-BE49-F238E27FC236}">
                <a16:creationId xmlns:a16="http://schemas.microsoft.com/office/drawing/2014/main" id="{443539F7-69CF-4636-A6AC-7591890D2748}"/>
              </a:ext>
            </a:extLst>
          </p:cNvPr>
          <p:cNvSpPr>
            <a:spLocks noGrp="1"/>
          </p:cNvSpPr>
          <p:nvPr>
            <p:ph idx="1"/>
          </p:nvPr>
        </p:nvSpPr>
        <p:spPr>
          <a:xfrm>
            <a:off x="457200" y="1556792"/>
            <a:ext cx="8435280" cy="4896544"/>
          </a:xfrm>
        </p:spPr>
        <p:txBody>
          <a:bodyPr>
            <a:normAutofit/>
          </a:bodyPr>
          <a:lstStyle/>
          <a:p>
            <a:pPr marL="0" marR="0" lvl="0" indent="0" algn="just">
              <a:lnSpc>
                <a:spcPct val="150000"/>
              </a:lnSpc>
              <a:spcBef>
                <a:spcPts val="0"/>
              </a:spcBef>
              <a:spcAft>
                <a:spcPts val="0"/>
              </a:spcAft>
              <a:buNone/>
            </a:pPr>
            <a:r>
              <a:rPr lang="en-IN" sz="2000" b="1" dirty="0">
                <a:effectLst/>
                <a:ea typeface="Calibri" panose="020F0502020204030204" pitchFamily="34" charset="0"/>
                <a:cs typeface="Times New Roman" panose="02020603050405020304" pitchFamily="18" charset="0"/>
              </a:rPr>
              <a:t>Operating system :- </a:t>
            </a:r>
            <a:endParaRPr lang="en-US" sz="2000" b="1" dirty="0">
              <a:effectLst/>
              <a:ea typeface="Calibri" panose="020F0502020204030204" pitchFamily="34" charset="0"/>
              <a:cs typeface="Times New Roman" panose="02020603050405020304" pitchFamily="18" charset="0"/>
            </a:endParaRPr>
          </a:p>
          <a:p>
            <a:pPr marL="914400" marR="0" algn="just">
              <a:lnSpc>
                <a:spcPct val="150000"/>
              </a:lnSpc>
              <a:spcBef>
                <a:spcPts val="0"/>
              </a:spcBef>
              <a:spcAft>
                <a:spcPts val="0"/>
              </a:spcAft>
            </a:pPr>
            <a:r>
              <a:rPr lang="en-IN" sz="1800" dirty="0">
                <a:effectLst/>
                <a:ea typeface="Calibri" panose="020F0502020204030204" pitchFamily="34" charset="0"/>
                <a:cs typeface="Times New Roman" panose="02020603050405020304" pitchFamily="18" charset="0"/>
              </a:rPr>
              <a:t>Windows 7 or higher version of windows is used as the operating system as it is stable and supports more features and is more user friendly.</a:t>
            </a:r>
            <a:endParaRPr lang="en-US" sz="1800" dirty="0">
              <a:effectLst/>
              <a:ea typeface="Calibri" panose="020F0502020204030204" pitchFamily="34" charset="0"/>
              <a:cs typeface="Times New Roman" panose="02020603050405020304" pitchFamily="18" charset="0"/>
            </a:endParaRPr>
          </a:p>
          <a:p>
            <a:pPr marL="914400" marR="0" algn="just">
              <a:lnSpc>
                <a:spcPct val="150000"/>
              </a:lnSpc>
              <a:spcBef>
                <a:spcPts val="0"/>
              </a:spcBef>
              <a:spcAft>
                <a:spcPts val="0"/>
              </a:spcAft>
            </a:pPr>
            <a:r>
              <a:rPr lang="en-IN" sz="1800" dirty="0">
                <a:effectLst/>
                <a:ea typeface="Calibri" panose="020F0502020204030204" pitchFamily="34" charset="0"/>
                <a:cs typeface="Times New Roman" panose="02020603050405020304" pitchFamily="18" charset="0"/>
              </a:rPr>
              <a:t> </a:t>
            </a:r>
            <a:endParaRPr lang="en-US" sz="1800" dirty="0">
              <a:effectLst/>
              <a:ea typeface="Calibri" panose="020F0502020204030204" pitchFamily="34" charset="0"/>
              <a:cs typeface="Times New Roman" panose="02020603050405020304" pitchFamily="18" charset="0"/>
            </a:endParaRPr>
          </a:p>
          <a:p>
            <a:pPr marL="0" marR="0" lvl="0" indent="0" algn="just">
              <a:lnSpc>
                <a:spcPct val="150000"/>
              </a:lnSpc>
              <a:spcBef>
                <a:spcPts val="0"/>
              </a:spcBef>
              <a:spcAft>
                <a:spcPts val="0"/>
              </a:spcAft>
              <a:buNone/>
            </a:pPr>
            <a:r>
              <a:rPr lang="en-IN" sz="2000" b="1" dirty="0">
                <a:effectLst/>
                <a:ea typeface="Calibri" panose="020F0502020204030204" pitchFamily="34" charset="0"/>
                <a:cs typeface="Times New Roman" panose="02020603050405020304" pitchFamily="18" charset="0"/>
              </a:rPr>
              <a:t>Database MONGODB :- </a:t>
            </a:r>
            <a:endParaRPr lang="en-US" sz="2000" b="1" dirty="0">
              <a:effectLst/>
              <a:ea typeface="Calibri" panose="020F0502020204030204" pitchFamily="34" charset="0"/>
              <a:cs typeface="Times New Roman" panose="02020603050405020304" pitchFamily="18" charset="0"/>
            </a:endParaRPr>
          </a:p>
          <a:p>
            <a:pPr marL="914400" marR="0" algn="just">
              <a:lnSpc>
                <a:spcPct val="150000"/>
              </a:lnSpc>
              <a:spcBef>
                <a:spcPts val="0"/>
              </a:spcBef>
              <a:spcAft>
                <a:spcPts val="0"/>
              </a:spcAft>
            </a:pPr>
            <a:r>
              <a:rPr lang="en-IN" sz="1800" dirty="0">
                <a:effectLst/>
                <a:ea typeface="Calibri" panose="020F0502020204030204" pitchFamily="34" charset="0"/>
                <a:cs typeface="Times New Roman" panose="02020603050405020304" pitchFamily="18" charset="0"/>
              </a:rPr>
              <a:t>MYSQL is used as database as it easy to maintain and retrieve records by simple queries which are in English language which are easy to understand and easy to write.</a:t>
            </a:r>
            <a:endParaRPr lang="en-US" sz="1800" dirty="0">
              <a:effectLst/>
              <a:ea typeface="Calibri" panose="020F0502020204030204" pitchFamily="34" charset="0"/>
              <a:cs typeface="Times New Roman" panose="02020603050405020304" pitchFamily="18" charset="0"/>
            </a:endParaRPr>
          </a:p>
          <a:p>
            <a:pPr marL="0" marR="0" lvl="0" indent="0" algn="just">
              <a:lnSpc>
                <a:spcPct val="150000"/>
              </a:lnSpc>
              <a:spcBef>
                <a:spcPts val="0"/>
              </a:spcBef>
              <a:spcAft>
                <a:spcPts val="0"/>
              </a:spcAft>
              <a:buNone/>
            </a:pPr>
            <a:r>
              <a:rPr lang="en-IN" sz="1900" b="1" dirty="0">
                <a:effectLst/>
                <a:ea typeface="Calibri" panose="020F0502020204030204" pitchFamily="34" charset="0"/>
                <a:cs typeface="Times New Roman" panose="02020603050405020304" pitchFamily="18" charset="0"/>
              </a:rPr>
              <a:t>Development tools and Programming Languages :-</a:t>
            </a:r>
            <a:endParaRPr lang="en-US" sz="1800" dirty="0">
              <a:effectLst/>
              <a:ea typeface="Calibri" panose="020F0502020204030204" pitchFamily="34" charset="0"/>
              <a:cs typeface="Times New Roman" panose="02020603050405020304" pitchFamily="18" charset="0"/>
            </a:endParaRPr>
          </a:p>
          <a:p>
            <a:pPr marL="914400" marR="0" algn="just">
              <a:lnSpc>
                <a:spcPct val="150000"/>
              </a:lnSpc>
              <a:spcBef>
                <a:spcPts val="0"/>
              </a:spcBef>
              <a:spcAft>
                <a:spcPts val="0"/>
              </a:spcAft>
            </a:pPr>
            <a:r>
              <a:rPr lang="en-IN" sz="1800" dirty="0">
                <a:effectLst/>
                <a:ea typeface="Calibri" panose="020F0502020204030204" pitchFamily="34" charset="0"/>
                <a:cs typeface="Times New Roman" panose="02020603050405020304" pitchFamily="18" charset="0"/>
              </a:rPr>
              <a:t>HTML is used to write the whole code and developed </a:t>
            </a:r>
            <a:r>
              <a:rPr lang="en-IN" sz="1800" dirty="0" err="1">
                <a:effectLst/>
                <a:ea typeface="Calibri" panose="020F0502020204030204" pitchFamily="34" charset="0"/>
                <a:cs typeface="Times New Roman" panose="02020603050405020304" pitchFamily="18" charset="0"/>
              </a:rPr>
              <a:t>WebPages</a:t>
            </a:r>
            <a:r>
              <a:rPr lang="en-IN" sz="1800" dirty="0">
                <a:effectLst/>
                <a:ea typeface="Calibri" panose="020F0502020204030204" pitchFamily="34" charset="0"/>
                <a:cs typeface="Times New Roman" panose="02020603050405020304" pitchFamily="18" charset="0"/>
              </a:rPr>
              <a:t> with CSS, JavaScript for styling work and NodeJS for server side scripting. </a:t>
            </a:r>
            <a:endParaRPr lang="en-US" sz="1800" dirty="0">
              <a:effectLs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530470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857232"/>
            <a:ext cx="4214842" cy="714372"/>
          </a:xfrm>
        </p:spPr>
        <p:txBody>
          <a:bodyPr>
            <a:normAutofit fontScale="90000"/>
          </a:bodyPr>
          <a:lstStyle/>
          <a:p>
            <a:r>
              <a:rPr lang="en-IN" sz="5300" u="sng" dirty="0">
                <a:solidFill>
                  <a:schemeClr val="tx1">
                    <a:lumMod val="85000"/>
                    <a:lumOff val="15000"/>
                  </a:schemeClr>
                </a:solidFill>
              </a:rPr>
              <a:t>INTRODUCTION</a:t>
            </a:r>
            <a:endParaRPr lang="en-IN" u="sng" dirty="0">
              <a:solidFill>
                <a:schemeClr val="tx1">
                  <a:lumMod val="85000"/>
                  <a:lumOff val="15000"/>
                </a:schemeClr>
              </a:solidFill>
            </a:endParaRPr>
          </a:p>
        </p:txBody>
      </p:sp>
      <p:sp>
        <p:nvSpPr>
          <p:cNvPr id="3" name="Content Placeholder 2"/>
          <p:cNvSpPr>
            <a:spLocks noGrp="1"/>
          </p:cNvSpPr>
          <p:nvPr>
            <p:ph idx="1"/>
          </p:nvPr>
        </p:nvSpPr>
        <p:spPr>
          <a:xfrm>
            <a:off x="0" y="1714488"/>
            <a:ext cx="9036496" cy="4708230"/>
          </a:xfrm>
        </p:spPr>
        <p:txBody>
          <a:bodyPr>
            <a:normAutofit lnSpcReduction="10000"/>
          </a:bodyPr>
          <a:lstStyle/>
          <a:p>
            <a:pPr algn="just"/>
            <a:r>
              <a:rPr lang="en-IN" dirty="0"/>
              <a:t>Travel and tourism management service </a:t>
            </a:r>
            <a:r>
              <a:rPr lang="en-IN" spc="-150" dirty="0">
                <a:cs typeface="Times New Roman" pitchFamily="18" charset="0"/>
              </a:rPr>
              <a:t>is a web based </a:t>
            </a:r>
            <a:r>
              <a:rPr lang="en-IN" dirty="0">
                <a:cs typeface="Times New Roman" pitchFamily="18" charset="0"/>
              </a:rPr>
              <a:t>application useful for managing different types of bookings from using a single application.</a:t>
            </a:r>
          </a:p>
          <a:p>
            <a:pPr algn="just"/>
            <a:r>
              <a:rPr lang="en-US" dirty="0">
                <a:cs typeface="Times New Roman" pitchFamily="18" charset="0"/>
              </a:rPr>
              <a:t>This system is basically concerned to provide a convenient way for a customer to book hotels, flight, train and bus for tour purposes. </a:t>
            </a:r>
          </a:p>
          <a:p>
            <a:pPr algn="just"/>
            <a:r>
              <a:rPr lang="en-US" dirty="0">
                <a:cs typeface="Times New Roman" pitchFamily="18" charset="0"/>
              </a:rPr>
              <a:t>The objective of this project is to develop a system that automates the processes and activities of a travel agency. In this project, I will make an easier task of searching places and for booking train, flight or bus. </a:t>
            </a:r>
            <a:endParaRPr lang="en-IN" dirty="0">
              <a:cs typeface="Times New Roman" pitchFamily="18" charset="0"/>
            </a:endParaRPr>
          </a:p>
          <a:p>
            <a:pPr algn="just"/>
            <a:r>
              <a:rPr lang="en-IN" dirty="0">
                <a:cs typeface="Times New Roman" pitchFamily="18" charset="0"/>
              </a:rPr>
              <a:t>The system is totally safe for online transactions and improves the overall user experience for your customers.</a:t>
            </a:r>
          </a:p>
          <a:p>
            <a:endParaRPr lang="en-IN" dirty="0">
              <a:latin typeface="Times New Roman" pitchFamily="18" charset="0"/>
              <a:cs typeface="Times New Roman"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D0A51-1C1A-46F2-A4BC-031AA35974E1}"/>
              </a:ext>
            </a:extLst>
          </p:cNvPr>
          <p:cNvSpPr>
            <a:spLocks noGrp="1"/>
          </p:cNvSpPr>
          <p:nvPr>
            <p:ph type="title"/>
          </p:nvPr>
        </p:nvSpPr>
        <p:spPr>
          <a:xfrm>
            <a:off x="457200" y="704088"/>
            <a:ext cx="8229600" cy="708688"/>
          </a:xfrm>
        </p:spPr>
        <p:txBody>
          <a:bodyPr>
            <a:normAutofit/>
          </a:bodyPr>
          <a:lstStyle/>
          <a:p>
            <a:r>
              <a:rPr lang="en-IN" sz="3200" b="1" u="sng" dirty="0">
                <a:effectLst/>
                <a:latin typeface="Times New Roman" panose="02020603050405020304" pitchFamily="18" charset="0"/>
                <a:ea typeface="Calibri" panose="020F0502020204030204" pitchFamily="34" charset="0"/>
              </a:rPr>
              <a:t>2.7.</a:t>
            </a:r>
            <a:r>
              <a:rPr lang="en-IN" sz="3200" b="1" u="sng" dirty="0">
                <a:solidFill>
                  <a:schemeClr val="tx1"/>
                </a:solidFill>
                <a:effectLst/>
                <a:latin typeface="Times New Roman" panose="02020603050405020304" pitchFamily="18" charset="0"/>
                <a:ea typeface="Calibri" panose="020F0502020204030204" pitchFamily="34" charset="0"/>
              </a:rPr>
              <a:t>Hardware Requirement</a:t>
            </a:r>
            <a:endParaRPr lang="en-US" sz="7200" b="1" u="sng" dirty="0">
              <a:solidFill>
                <a:schemeClr val="tx1"/>
              </a:solidFill>
            </a:endParaRPr>
          </a:p>
        </p:txBody>
      </p:sp>
      <p:sp>
        <p:nvSpPr>
          <p:cNvPr id="3" name="Content Placeholder 2">
            <a:extLst>
              <a:ext uri="{FF2B5EF4-FFF2-40B4-BE49-F238E27FC236}">
                <a16:creationId xmlns:a16="http://schemas.microsoft.com/office/drawing/2014/main" id="{FCA85DF6-87FF-413D-9384-2CF054E151CA}"/>
              </a:ext>
            </a:extLst>
          </p:cNvPr>
          <p:cNvSpPr>
            <a:spLocks noGrp="1"/>
          </p:cNvSpPr>
          <p:nvPr>
            <p:ph idx="1"/>
          </p:nvPr>
        </p:nvSpPr>
        <p:spPr>
          <a:xfrm>
            <a:off x="457200" y="1628800"/>
            <a:ext cx="8435280" cy="4695800"/>
          </a:xfrm>
        </p:spPr>
        <p:txBody>
          <a:bodyPr/>
          <a:lstStyle/>
          <a:p>
            <a:pPr marL="342900" marR="0" lvl="0" indent="-342900" algn="just">
              <a:lnSpc>
                <a:spcPct val="150000"/>
              </a:lnSpc>
              <a:spcBef>
                <a:spcPts val="0"/>
              </a:spcBef>
              <a:spcAft>
                <a:spcPts val="0"/>
              </a:spcAft>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Intel core 2</a:t>
            </a:r>
            <a:r>
              <a:rPr lang="en-IN" sz="1800" baseline="30000" dirty="0">
                <a:effectLst/>
                <a:ea typeface="Calibri" panose="020F0502020204030204" pitchFamily="34" charset="0"/>
                <a:cs typeface="Times New Roman" panose="02020603050405020304" pitchFamily="18" charset="0"/>
              </a:rPr>
              <a:t>nd</a:t>
            </a:r>
            <a:r>
              <a:rPr lang="en-IN" sz="1800" dirty="0">
                <a:effectLst/>
                <a:ea typeface="Calibri" panose="020F0502020204030204" pitchFamily="34" charset="0"/>
                <a:cs typeface="Times New Roman" panose="02020603050405020304" pitchFamily="18" charset="0"/>
              </a:rPr>
              <a:t> generation is used as a processor because it is fast than other processors and provide reliable and stable and we can run our PC for long time. Processor may be 2.3 GHz or more. By using this processor we can keep on developing our project without any worries.</a:t>
            </a:r>
            <a:endParaRPr lang="en-US" sz="1800" dirty="0">
              <a:effectLst/>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Ram 1 GB is used as it will provide fast reading and writing capabilities and will in turn support in processing.</a:t>
            </a:r>
            <a:r>
              <a:rPr lang="en-IN" sz="1800" b="1" dirty="0">
                <a:effectLst/>
                <a:ea typeface="Calibri" panose="020F0502020204030204" pitchFamily="34" charset="0"/>
                <a:cs typeface="Times New Roman" panose="02020603050405020304" pitchFamily="18" charset="0"/>
              </a:rPr>
              <a:t> </a:t>
            </a:r>
            <a:endParaRPr lang="en-US" sz="1800" dirty="0">
              <a:effectLst/>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n-IN" sz="1800" dirty="0">
                <a:effectLst/>
                <a:ea typeface="Calibri" panose="020F0502020204030204" pitchFamily="34" charset="0"/>
                <a:cs typeface="Times New Roman" panose="02020603050405020304" pitchFamily="18" charset="0"/>
              </a:rPr>
              <a:t>HDD 50 GB Hard Disk space or above.</a:t>
            </a:r>
            <a:endParaRPr lang="en-US" sz="18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615593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785794"/>
            <a:ext cx="5043494" cy="775542"/>
          </a:xfrm>
        </p:spPr>
        <p:txBody>
          <a:bodyPr>
            <a:normAutofit fontScale="90000"/>
          </a:bodyPr>
          <a:lstStyle/>
          <a:p>
            <a:r>
              <a:rPr lang="en-IN" b="1" u="sng" dirty="0">
                <a:solidFill>
                  <a:schemeClr val="tx1">
                    <a:lumMod val="85000"/>
                    <a:lumOff val="15000"/>
                  </a:schemeClr>
                </a:solidFill>
                <a:latin typeface="Times New Roman" pitchFamily="18" charset="0"/>
                <a:cs typeface="Times New Roman" pitchFamily="18" charset="0"/>
              </a:rPr>
              <a:t>Methodology</a:t>
            </a:r>
          </a:p>
        </p:txBody>
      </p:sp>
      <p:sp>
        <p:nvSpPr>
          <p:cNvPr id="4" name="Rectangle 3"/>
          <p:cNvSpPr/>
          <p:nvPr/>
        </p:nvSpPr>
        <p:spPr>
          <a:xfrm>
            <a:off x="3214678" y="1714488"/>
            <a:ext cx="2428892" cy="4286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WEB APPLICATION</a:t>
            </a:r>
          </a:p>
        </p:txBody>
      </p:sp>
      <p:cxnSp>
        <p:nvCxnSpPr>
          <p:cNvPr id="6" name="Straight Connector 5"/>
          <p:cNvCxnSpPr>
            <a:stCxn id="4" idx="2"/>
          </p:cNvCxnSpPr>
          <p:nvPr/>
        </p:nvCxnSpPr>
        <p:spPr>
          <a:xfrm rot="5400000">
            <a:off x="4179091" y="2393149"/>
            <a:ext cx="500066"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857224" y="2641594"/>
            <a:ext cx="6500858"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a:off x="607985" y="2892421"/>
            <a:ext cx="500066"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rot="5400000">
            <a:off x="4178297" y="2892421"/>
            <a:ext cx="500066"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rot="5400000">
            <a:off x="7073124" y="2928140"/>
            <a:ext cx="571504"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3500430" y="3071810"/>
            <a:ext cx="1857388" cy="4286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BACKEND</a:t>
            </a:r>
          </a:p>
        </p:txBody>
      </p:sp>
      <p:sp>
        <p:nvSpPr>
          <p:cNvPr id="14" name="Rectangle 13"/>
          <p:cNvSpPr/>
          <p:nvPr/>
        </p:nvSpPr>
        <p:spPr>
          <a:xfrm>
            <a:off x="71406" y="3143248"/>
            <a:ext cx="1571604" cy="4286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FRONTEND</a:t>
            </a:r>
          </a:p>
        </p:txBody>
      </p:sp>
      <p:sp>
        <p:nvSpPr>
          <p:cNvPr id="15" name="Rectangle 14"/>
          <p:cNvSpPr/>
          <p:nvPr/>
        </p:nvSpPr>
        <p:spPr>
          <a:xfrm>
            <a:off x="6643702" y="3143248"/>
            <a:ext cx="1428760" cy="42862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API</a:t>
            </a:r>
          </a:p>
        </p:txBody>
      </p:sp>
      <p:cxnSp>
        <p:nvCxnSpPr>
          <p:cNvPr id="16" name="Straight Connector 15"/>
          <p:cNvCxnSpPr/>
          <p:nvPr/>
        </p:nvCxnSpPr>
        <p:spPr>
          <a:xfrm rot="5400000">
            <a:off x="-1249403" y="4892685"/>
            <a:ext cx="2643206"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5400000">
            <a:off x="2179621" y="4821247"/>
            <a:ext cx="2643206"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5400000">
            <a:off x="5322893" y="4892685"/>
            <a:ext cx="2643206"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214313" y="3675163"/>
            <a:ext cx="2357422" cy="2031325"/>
          </a:xfrm>
          <a:prstGeom prst="rect">
            <a:avLst/>
          </a:prstGeom>
          <a:noFill/>
        </p:spPr>
        <p:txBody>
          <a:bodyPr wrap="square" rtlCol="0">
            <a:spAutoFit/>
          </a:bodyPr>
          <a:lstStyle/>
          <a:p>
            <a:r>
              <a:rPr lang="en-IN" dirty="0"/>
              <a:t> HTML</a:t>
            </a:r>
          </a:p>
          <a:p>
            <a:r>
              <a:rPr lang="en-IN" dirty="0"/>
              <a:t> CSS</a:t>
            </a:r>
          </a:p>
          <a:p>
            <a:r>
              <a:rPr lang="en-IN" dirty="0"/>
              <a:t> BOOTSTRAP</a:t>
            </a:r>
          </a:p>
          <a:p>
            <a:r>
              <a:rPr lang="en-IN" dirty="0"/>
              <a:t> JAVASCRIPT</a:t>
            </a:r>
          </a:p>
          <a:p>
            <a:r>
              <a:rPr lang="en-IN" dirty="0"/>
              <a:t> JQUERY</a:t>
            </a:r>
          </a:p>
          <a:p>
            <a:r>
              <a:rPr lang="en-IN" dirty="0"/>
              <a:t> AJAX</a:t>
            </a:r>
          </a:p>
          <a:p>
            <a:r>
              <a:rPr lang="en-IN" dirty="0"/>
              <a:t>React JS</a:t>
            </a:r>
          </a:p>
        </p:txBody>
      </p:sp>
      <p:sp>
        <p:nvSpPr>
          <p:cNvPr id="28" name="TextBox 27"/>
          <p:cNvSpPr txBox="1"/>
          <p:nvPr/>
        </p:nvSpPr>
        <p:spPr>
          <a:xfrm>
            <a:off x="3643338" y="3643314"/>
            <a:ext cx="2357422" cy="923330"/>
          </a:xfrm>
          <a:prstGeom prst="rect">
            <a:avLst/>
          </a:prstGeom>
          <a:noFill/>
        </p:spPr>
        <p:txBody>
          <a:bodyPr wrap="square" rtlCol="0">
            <a:spAutoFit/>
          </a:bodyPr>
          <a:lstStyle/>
          <a:p>
            <a:r>
              <a:rPr lang="en-IN" dirty="0"/>
              <a:t> Node.js</a:t>
            </a:r>
          </a:p>
          <a:p>
            <a:r>
              <a:rPr lang="en-IN" dirty="0"/>
              <a:t> PHP</a:t>
            </a:r>
          </a:p>
          <a:p>
            <a:r>
              <a:rPr lang="en-IN" dirty="0"/>
              <a:t> </a:t>
            </a:r>
          </a:p>
        </p:txBody>
      </p:sp>
      <p:sp>
        <p:nvSpPr>
          <p:cNvPr id="29" name="TextBox 28"/>
          <p:cNvSpPr txBox="1"/>
          <p:nvPr/>
        </p:nvSpPr>
        <p:spPr>
          <a:xfrm>
            <a:off x="6786610" y="3720116"/>
            <a:ext cx="2357422" cy="923330"/>
          </a:xfrm>
          <a:prstGeom prst="rect">
            <a:avLst/>
          </a:prstGeom>
          <a:noFill/>
        </p:spPr>
        <p:txBody>
          <a:bodyPr wrap="square" rtlCol="0">
            <a:spAutoFit/>
          </a:bodyPr>
          <a:lstStyle/>
          <a:p>
            <a:r>
              <a:rPr lang="en-IN" dirty="0"/>
              <a:t> Google Map API</a:t>
            </a:r>
          </a:p>
          <a:p>
            <a:r>
              <a:rPr lang="en-IN" dirty="0"/>
              <a:t> Google Weather API </a:t>
            </a:r>
          </a:p>
          <a:p>
            <a:r>
              <a:rPr lang="en-IN" dirty="0"/>
              <a:t> </a:t>
            </a:r>
          </a:p>
        </p:txBody>
      </p:sp>
      <p:cxnSp>
        <p:nvCxnSpPr>
          <p:cNvPr id="31" name="Straight Connector 30"/>
          <p:cNvCxnSpPr/>
          <p:nvPr/>
        </p:nvCxnSpPr>
        <p:spPr>
          <a:xfrm>
            <a:off x="71406" y="3857628"/>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1406" y="4143380"/>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71406" y="4427544"/>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71406" y="4713296"/>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1406" y="4999048"/>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1406" y="5214950"/>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500462" y="3856040"/>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3500430" y="4070354"/>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6643702" y="4222754"/>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643702" y="3929066"/>
            <a:ext cx="214282"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8102CB31-6C26-4D21-9CC8-8F89F44C3711}"/>
              </a:ext>
            </a:extLst>
          </p:cNvPr>
          <p:cNvCxnSpPr>
            <a:cxnSpLocks/>
          </p:cNvCxnSpPr>
          <p:nvPr/>
        </p:nvCxnSpPr>
        <p:spPr>
          <a:xfrm>
            <a:off x="71406" y="5517232"/>
            <a:ext cx="214282"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034" y="571480"/>
            <a:ext cx="2971792" cy="989856"/>
          </a:xfrm>
        </p:spPr>
        <p:txBody>
          <a:bodyPr/>
          <a:lstStyle/>
          <a:p>
            <a:r>
              <a:rPr lang="en-IN" b="1" u="sng" dirty="0">
                <a:solidFill>
                  <a:schemeClr val="tx1">
                    <a:lumMod val="85000"/>
                    <a:lumOff val="15000"/>
                  </a:schemeClr>
                </a:solidFill>
                <a:latin typeface="Times New Roman" pitchFamily="18" charset="0"/>
                <a:cs typeface="Times New Roman" pitchFamily="18" charset="0"/>
              </a:rPr>
              <a:t>Progress</a:t>
            </a:r>
          </a:p>
        </p:txBody>
      </p:sp>
      <p:sp>
        <p:nvSpPr>
          <p:cNvPr id="3" name="Content Placeholder 2"/>
          <p:cNvSpPr>
            <a:spLocks noGrp="1"/>
          </p:cNvSpPr>
          <p:nvPr>
            <p:ph idx="1"/>
          </p:nvPr>
        </p:nvSpPr>
        <p:spPr>
          <a:xfrm>
            <a:off x="500034" y="2071678"/>
            <a:ext cx="8229600" cy="4389120"/>
          </a:xfrm>
        </p:spPr>
        <p:txBody>
          <a:bodyPr/>
          <a:lstStyle/>
          <a:p>
            <a:r>
              <a:rPr lang="en-IN" dirty="0"/>
              <a:t>Studying the existing system.</a:t>
            </a:r>
          </a:p>
          <a:p>
            <a:r>
              <a:rPr lang="en-IN" dirty="0"/>
              <a:t>Analyse different websites for </a:t>
            </a:r>
            <a:r>
              <a:rPr lang="en-IN" dirty="0" err="1"/>
              <a:t>eg</a:t>
            </a:r>
            <a:r>
              <a:rPr lang="en-IN" dirty="0"/>
              <a:t>- yatra.com, makemytrip.com</a:t>
            </a:r>
          </a:p>
          <a:p>
            <a:r>
              <a:rPr lang="en-IN" dirty="0"/>
              <a:t>Learning the languages that will be used in making this project.</a:t>
            </a:r>
          </a:p>
          <a:p>
            <a:r>
              <a:rPr lang="en-IN" dirty="0"/>
              <a:t>Designing the layout for this project. </a:t>
            </a:r>
          </a:p>
          <a:p>
            <a:r>
              <a:rPr lang="en-US" dirty="0"/>
              <a:t>Here are some examples of my project describing what I want to build and what it would look like.</a:t>
            </a:r>
          </a:p>
          <a:p>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5848F3-4BFD-4D78-BBCC-EEBD56C11210}"/>
              </a:ext>
            </a:extLst>
          </p:cNvPr>
          <p:cNvPicPr>
            <a:picLocks noChangeAspect="1"/>
          </p:cNvPicPr>
          <p:nvPr/>
        </p:nvPicPr>
        <p:blipFill>
          <a:blip r:embed="rId2"/>
          <a:stretch>
            <a:fillRect/>
          </a:stretch>
        </p:blipFill>
        <p:spPr>
          <a:xfrm>
            <a:off x="456843" y="755672"/>
            <a:ext cx="8230313" cy="5346655"/>
          </a:xfrm>
          <a:prstGeom prst="rect">
            <a:avLst/>
          </a:prstGeom>
        </p:spPr>
      </p:pic>
    </p:spTree>
    <p:extLst>
      <p:ext uri="{BB962C8B-B14F-4D97-AF65-F5344CB8AC3E}">
        <p14:creationId xmlns:p14="http://schemas.microsoft.com/office/powerpoint/2010/main" val="1195157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a:extLst>
              <a:ext uri="{FF2B5EF4-FFF2-40B4-BE49-F238E27FC236}">
                <a16:creationId xmlns:a16="http://schemas.microsoft.com/office/drawing/2014/main" id="{11A98AEF-F3DA-4088-95D0-039B581369B1}"/>
              </a:ext>
            </a:extLst>
          </p:cNvPr>
          <p:cNvPicPr>
            <a:picLocks noChangeAspect="1"/>
          </p:cNvPicPr>
          <p:nvPr/>
        </p:nvPicPr>
        <p:blipFill>
          <a:blip r:embed="rId2"/>
          <a:stretch>
            <a:fillRect/>
          </a:stretch>
        </p:blipFill>
        <p:spPr>
          <a:xfrm>
            <a:off x="457200" y="921291"/>
            <a:ext cx="8229600" cy="5198294"/>
          </a:xfrm>
          <a:prstGeom prst="rect">
            <a:avLst/>
          </a:prstGeom>
        </p:spPr>
      </p:pic>
    </p:spTree>
    <p:extLst>
      <p:ext uri="{BB962C8B-B14F-4D97-AF65-F5344CB8AC3E}">
        <p14:creationId xmlns:p14="http://schemas.microsoft.com/office/powerpoint/2010/main" val="32298824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Graphical user interface, website&#10;&#10;Description automatically generated">
            <a:extLst>
              <a:ext uri="{FF2B5EF4-FFF2-40B4-BE49-F238E27FC236}">
                <a16:creationId xmlns:a16="http://schemas.microsoft.com/office/drawing/2014/main" id="{5C4B2C80-2636-4004-9265-7838B3D6027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908720"/>
            <a:ext cx="8229600" cy="5353387"/>
          </a:xfrm>
          <a:prstGeom prst="rect">
            <a:avLst/>
          </a:prstGeom>
        </p:spPr>
      </p:pic>
    </p:spTree>
    <p:extLst>
      <p:ext uri="{BB962C8B-B14F-4D97-AF65-F5344CB8AC3E}">
        <p14:creationId xmlns:p14="http://schemas.microsoft.com/office/powerpoint/2010/main" val="31168758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714356"/>
            <a:ext cx="4543428" cy="775542"/>
          </a:xfrm>
        </p:spPr>
        <p:txBody>
          <a:bodyPr>
            <a:normAutofit/>
          </a:bodyPr>
          <a:lstStyle/>
          <a:p>
            <a:r>
              <a:rPr lang="en-IN" sz="4400" b="1" u="sng" dirty="0">
                <a:solidFill>
                  <a:schemeClr val="tx1">
                    <a:lumMod val="85000"/>
                    <a:lumOff val="15000"/>
                  </a:schemeClr>
                </a:solidFill>
                <a:latin typeface="Times New Roman" pitchFamily="18" charset="0"/>
                <a:cs typeface="Times New Roman" pitchFamily="18" charset="0"/>
              </a:rPr>
              <a:t>Upcoming Targets</a:t>
            </a:r>
          </a:p>
        </p:txBody>
      </p:sp>
      <p:sp>
        <p:nvSpPr>
          <p:cNvPr id="3" name="Content Placeholder 2"/>
          <p:cNvSpPr>
            <a:spLocks noGrp="1"/>
          </p:cNvSpPr>
          <p:nvPr>
            <p:ph idx="1"/>
          </p:nvPr>
        </p:nvSpPr>
        <p:spPr>
          <a:xfrm>
            <a:off x="457200" y="1935480"/>
            <a:ext cx="8229600" cy="4636792"/>
          </a:xfrm>
        </p:spPr>
        <p:txBody>
          <a:bodyPr>
            <a:normAutofit/>
          </a:bodyPr>
          <a:lstStyle/>
          <a:p>
            <a:r>
              <a:rPr lang="en-IN" dirty="0"/>
              <a:t>Coding of Project.</a:t>
            </a:r>
          </a:p>
          <a:p>
            <a:r>
              <a:rPr lang="en-IN" dirty="0"/>
              <a:t>Add graphics.</a:t>
            </a:r>
          </a:p>
          <a:p>
            <a:r>
              <a:rPr lang="en-IN" dirty="0"/>
              <a:t>Make the website responsive to access on any devices. </a:t>
            </a:r>
          </a:p>
          <a:p>
            <a:r>
              <a:rPr lang="en-IN" dirty="0"/>
              <a:t>Making various database table for information storage.</a:t>
            </a:r>
          </a:p>
          <a:p>
            <a:r>
              <a:rPr lang="en-IN" dirty="0"/>
              <a:t>To add new feature of generating a </a:t>
            </a:r>
            <a:r>
              <a:rPr lang="en-IN" dirty="0" err="1"/>
              <a:t>Pdf</a:t>
            </a:r>
            <a:r>
              <a:rPr lang="en-IN" dirty="0"/>
              <a:t> after successful transaction and the ticket will be downloaded automatically in </a:t>
            </a:r>
            <a:r>
              <a:rPr lang="en-IN" dirty="0" err="1"/>
              <a:t>Pdf</a:t>
            </a:r>
            <a:r>
              <a:rPr lang="en-IN" dirty="0"/>
              <a:t> form.</a:t>
            </a:r>
          </a:p>
          <a:p>
            <a:pPr>
              <a:buNone/>
            </a:pPr>
            <a:r>
              <a:rPr lang="en-IN" dirty="0"/>
              <a:t>	This will be achieved by using a JavaScript library called </a:t>
            </a:r>
            <a:r>
              <a:rPr lang="en-IN" b="1" dirty="0" err="1"/>
              <a:t>jsPDF</a:t>
            </a:r>
            <a:r>
              <a:rPr lang="en-IN" b="1" dirty="0"/>
              <a:t>.</a:t>
            </a:r>
            <a:r>
              <a:rPr lang="en-IN" dirty="0"/>
              <a:t>   </a:t>
            </a:r>
          </a:p>
          <a:p>
            <a:r>
              <a:rPr lang="en-IN" dirty="0"/>
              <a:t>Launch this website.</a:t>
            </a:r>
          </a:p>
          <a:p>
            <a:endParaRPr lang="en-IN" dirty="0"/>
          </a:p>
          <a:p>
            <a:endParaRPr lang="en-IN"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gn="ctr">
              <a:buNone/>
            </a:pPr>
            <a:r>
              <a:rPr lang="en-IN" sz="11500" dirty="0">
                <a:solidFill>
                  <a:schemeClr val="bg2">
                    <a:lumMod val="50000"/>
                  </a:schemeClr>
                </a:solidFill>
              </a:rPr>
              <a:t>Thank</a:t>
            </a:r>
            <a:r>
              <a:rPr lang="en-IN" sz="13800" dirty="0">
                <a:solidFill>
                  <a:schemeClr val="bg2">
                    <a:lumMod val="50000"/>
                  </a:schemeClr>
                </a:solidFill>
              </a:rPr>
              <a:t> You</a:t>
            </a:r>
            <a:endParaRPr lang="en-IN" dirty="0">
              <a:solidFill>
                <a:schemeClr val="bg2">
                  <a:lumMod val="50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642918"/>
            <a:ext cx="3043230" cy="918418"/>
          </a:xfrm>
        </p:spPr>
        <p:txBody>
          <a:bodyPr>
            <a:normAutofit/>
          </a:bodyPr>
          <a:lstStyle/>
          <a:p>
            <a:r>
              <a:rPr lang="en-IN" sz="5400" u="sng" dirty="0">
                <a:solidFill>
                  <a:schemeClr val="tx1">
                    <a:lumMod val="85000"/>
                    <a:lumOff val="15000"/>
                  </a:schemeClr>
                </a:solidFill>
              </a:rPr>
              <a:t>OBJECTIVE</a:t>
            </a:r>
          </a:p>
        </p:txBody>
      </p:sp>
      <p:sp>
        <p:nvSpPr>
          <p:cNvPr id="3" name="Content Placeholder 2"/>
          <p:cNvSpPr>
            <a:spLocks noGrp="1"/>
          </p:cNvSpPr>
          <p:nvPr>
            <p:ph idx="1"/>
          </p:nvPr>
        </p:nvSpPr>
        <p:spPr>
          <a:xfrm>
            <a:off x="35496" y="1700808"/>
            <a:ext cx="8964488" cy="4955442"/>
          </a:xfrm>
        </p:spPr>
        <p:txBody>
          <a:bodyPr>
            <a:noAutofit/>
          </a:bodyPr>
          <a:lstStyle/>
          <a:p>
            <a:pPr algn="just"/>
            <a:r>
              <a:rPr lang="en-IN" sz="2400" dirty="0">
                <a:cs typeface="Times New Roman" pitchFamily="18" charset="0"/>
              </a:rPr>
              <a:t>To provide best travelling services to the customers.</a:t>
            </a:r>
          </a:p>
          <a:p>
            <a:pPr algn="just"/>
            <a:r>
              <a:rPr lang="en-IN" sz="2400" dirty="0">
                <a:cs typeface="Times New Roman" pitchFamily="18" charset="0"/>
              </a:rPr>
              <a:t>To provide a search platform where a tourist can find their tour places according to their choices.</a:t>
            </a:r>
          </a:p>
          <a:p>
            <a:pPr algn="just"/>
            <a:r>
              <a:rPr lang="en-IN" sz="2400" dirty="0">
                <a:cs typeface="Times New Roman" pitchFamily="18" charset="0"/>
              </a:rPr>
              <a:t>To promote responsible and interesting tourism so that people can enjoy their holidays at their favourable places.</a:t>
            </a:r>
          </a:p>
          <a:p>
            <a:pPr algn="just"/>
            <a:r>
              <a:rPr lang="en-IN" sz="2400" dirty="0">
                <a:cs typeface="Times New Roman" pitchFamily="18" charset="0"/>
              </a:rPr>
              <a:t>To develop tourism with different cultures so that they enrich the tourism experience and build pride.</a:t>
            </a:r>
          </a:p>
          <a:p>
            <a:pPr algn="just"/>
            <a:r>
              <a:rPr lang="en-IN" sz="2400" dirty="0">
                <a:cs typeface="Times New Roman" pitchFamily="18" charset="0"/>
              </a:rPr>
              <a:t>To create and promote forms of tourism that provide healthy interaction opportunities for tourists and locals and increase better understanding of different cultures, customs, lifestyles, traditional knowledge and believes.</a:t>
            </a:r>
          </a:p>
          <a:p>
            <a:pPr algn="just"/>
            <a:r>
              <a:rPr lang="en-IN" sz="2400" dirty="0">
                <a:cs typeface="Times New Roman" pitchFamily="18" charset="0"/>
              </a:rPr>
              <a:t>To provide a better way to connect with various events.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928670"/>
            <a:ext cx="4857784" cy="632666"/>
          </a:xfrm>
        </p:spPr>
        <p:txBody>
          <a:bodyPr>
            <a:noAutofit/>
          </a:bodyPr>
          <a:lstStyle/>
          <a:p>
            <a:r>
              <a:rPr lang="en-IN" sz="3600" b="1" u="sng" dirty="0">
                <a:solidFill>
                  <a:schemeClr val="tx1">
                    <a:lumMod val="85000"/>
                    <a:lumOff val="15000"/>
                  </a:schemeClr>
                </a:solidFill>
                <a:latin typeface="Times New Roman" pitchFamily="18" charset="0"/>
                <a:cs typeface="Times New Roman" pitchFamily="18" charset="0"/>
              </a:rPr>
              <a:t>MOTIVATION </a:t>
            </a:r>
          </a:p>
        </p:txBody>
      </p:sp>
      <p:sp>
        <p:nvSpPr>
          <p:cNvPr id="3" name="Content Placeholder 2"/>
          <p:cNvSpPr>
            <a:spLocks noGrp="1"/>
          </p:cNvSpPr>
          <p:nvPr>
            <p:ph idx="1"/>
          </p:nvPr>
        </p:nvSpPr>
        <p:spPr>
          <a:xfrm>
            <a:off x="357158" y="1935480"/>
            <a:ext cx="8501122" cy="4636792"/>
          </a:xfrm>
        </p:spPr>
        <p:txBody>
          <a:bodyPr/>
          <a:lstStyle/>
          <a:p>
            <a:pPr algn="just"/>
            <a:r>
              <a:rPr lang="en-IN" dirty="0">
                <a:cs typeface="Times New Roman" pitchFamily="18" charset="0"/>
              </a:rPr>
              <a:t>The purpose of website is established fact that Internet users are increasing today. One of the main purposes of the website is to facilitate the offline customer into online because customers cannot spend their precious time in markets trying to find out the best deal.</a:t>
            </a:r>
          </a:p>
          <a:p>
            <a:pPr algn="just">
              <a:buNone/>
            </a:pPr>
            <a:r>
              <a:rPr lang="en-IN" dirty="0">
                <a:cs typeface="Times New Roman" pitchFamily="18" charset="0"/>
              </a:rPr>
              <a:t>	For example – Many Students find difficulty in arranging the college tour. They face problems in getting a right package and correct destination.</a:t>
            </a:r>
          </a:p>
          <a:p>
            <a:pPr algn="just">
              <a:buNone/>
            </a:pPr>
            <a:r>
              <a:rPr lang="en-IN" dirty="0">
                <a:cs typeface="Times New Roman" pitchFamily="18" charset="0"/>
              </a:rPr>
              <a:t>	Same happens to us while deciding our college tour. So, we have decided to make this website.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8596" y="1428736"/>
            <a:ext cx="8229600" cy="4389120"/>
          </a:xfrm>
        </p:spPr>
        <p:txBody>
          <a:bodyPr/>
          <a:lstStyle/>
          <a:p>
            <a:r>
              <a:rPr lang="en-IN" dirty="0"/>
              <a:t>We have also find various problems in the existing system. Many websites has not introduced new mode of tourism like Medical Tourism and Educational Tourism.</a:t>
            </a:r>
          </a:p>
          <a:p>
            <a:pPr>
              <a:buNone/>
            </a:pPr>
            <a:r>
              <a:rPr lang="en-IN" dirty="0"/>
              <a:t>	So, we are introducing it in our website.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EF8D0-D1CC-4D85-A8DC-DC172894F5C8}"/>
              </a:ext>
            </a:extLst>
          </p:cNvPr>
          <p:cNvSpPr>
            <a:spLocks noGrp="1"/>
          </p:cNvSpPr>
          <p:nvPr>
            <p:ph type="title"/>
          </p:nvPr>
        </p:nvSpPr>
        <p:spPr>
          <a:xfrm>
            <a:off x="457200" y="764704"/>
            <a:ext cx="8229600" cy="1368152"/>
          </a:xfrm>
        </p:spPr>
        <p:txBody>
          <a:bodyPr>
            <a:normAutofit fontScale="90000"/>
          </a:bodyPr>
          <a:lstStyle/>
          <a:p>
            <a:r>
              <a:rPr lang="en-IN" sz="5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3600" b="1" u="sng" dirty="0">
                <a:effectLst/>
                <a:latin typeface="Times New Roman" panose="02020603050405020304" pitchFamily="18" charset="0"/>
                <a:ea typeface="Calibri" panose="020F0502020204030204" pitchFamily="34" charset="0"/>
              </a:rPr>
              <a:t>2.</a:t>
            </a:r>
            <a:r>
              <a:rPr lang="en-IN" sz="4000" b="1"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SYSTEM ANALYSIS</a:t>
            </a:r>
            <a:br>
              <a:rPr lang="en-US" sz="54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3B8BB2C4-23EB-4F0E-A6BE-0ADE77161288}"/>
              </a:ext>
            </a:extLst>
          </p:cNvPr>
          <p:cNvSpPr>
            <a:spLocks noGrp="1"/>
          </p:cNvSpPr>
          <p:nvPr>
            <p:ph idx="1"/>
          </p:nvPr>
        </p:nvSpPr>
        <p:spPr>
          <a:xfrm>
            <a:off x="323528" y="1704176"/>
            <a:ext cx="8568952" cy="4389120"/>
          </a:xfrm>
        </p:spPr>
        <p:txBody>
          <a:bodyPr>
            <a:normAutofit lnSpcReduction="10000"/>
          </a:bodyPr>
          <a:lstStyle/>
          <a:p>
            <a:pPr marL="0" marR="0" indent="0">
              <a:lnSpc>
                <a:spcPct val="150000"/>
              </a:lnSpc>
              <a:spcBef>
                <a:spcPts val="0"/>
              </a:spcBef>
              <a:spcAft>
                <a:spcPts val="1000"/>
              </a:spcAft>
              <a:buNone/>
            </a:pPr>
            <a:r>
              <a:rPr lang="en-IN" sz="1800" b="1" u="sng" dirty="0">
                <a:effectLst/>
                <a:latin typeface="Times New Roman" panose="02020603050405020304" pitchFamily="18" charset="0"/>
                <a:ea typeface="Calibri" panose="020F0502020204030204" pitchFamily="34" charset="0"/>
                <a:cs typeface="Times New Roman" panose="02020603050405020304" pitchFamily="18" charset="0"/>
              </a:rPr>
              <a:t>2.1.System Analysis</a:t>
            </a:r>
            <a:endParaRPr lang="en-US" sz="1800" u="sng"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gn="just">
              <a:lnSpc>
                <a:spcPct val="150000"/>
              </a:lnSpc>
              <a:spcBef>
                <a:spcPts val="0"/>
              </a:spcBef>
              <a:spcAft>
                <a:spcPts val="1000"/>
              </a:spcAft>
            </a:pPr>
            <a:r>
              <a:rPr lang="en-IN" sz="2000" dirty="0">
                <a:effectLst/>
                <a:ea typeface="Calibri" panose="020F0502020204030204" pitchFamily="34" charset="0"/>
                <a:cs typeface="Times New Roman" panose="02020603050405020304" pitchFamily="18" charset="0"/>
              </a:rPr>
              <a:t>In This chapter, we will discuss and </a:t>
            </a:r>
            <a:r>
              <a:rPr lang="en-IN" sz="2000" dirty="0" err="1">
                <a:effectLst/>
                <a:ea typeface="Calibri" panose="020F0502020204030204" pitchFamily="34" charset="0"/>
                <a:cs typeface="Times New Roman" panose="02020603050405020304" pitchFamily="18" charset="0"/>
              </a:rPr>
              <a:t>analyze</a:t>
            </a:r>
            <a:r>
              <a:rPr lang="en-IN" sz="2000" dirty="0">
                <a:effectLst/>
                <a:ea typeface="Calibri" panose="020F0502020204030204" pitchFamily="34" charset="0"/>
                <a:cs typeface="Times New Roman" panose="02020603050405020304" pitchFamily="18" charset="0"/>
              </a:rPr>
              <a:t> about the developing process of </a:t>
            </a:r>
            <a:r>
              <a:rPr lang="en-IN" sz="2000" dirty="0" err="1">
                <a:effectLst/>
                <a:ea typeface="Calibri" panose="020F0502020204030204" pitchFamily="34" charset="0"/>
                <a:cs typeface="Times New Roman" panose="02020603050405020304" pitchFamily="18" charset="0"/>
              </a:rPr>
              <a:t>FeesQuee</a:t>
            </a:r>
            <a:r>
              <a:rPr lang="en-IN" sz="2000" dirty="0">
                <a:effectLst/>
                <a:ea typeface="Calibri" panose="020F0502020204030204" pitchFamily="34" charset="0"/>
                <a:cs typeface="Times New Roman" panose="02020603050405020304" pitchFamily="18" charset="0"/>
              </a:rPr>
              <a:t> Travel and Tourism Management System including software requirement specification (SRS) and comparison between existing and proposed system. The functional and non-functional requirements are included in SRS part to provide complete description and overview of system requirement before the developing process is carried out. Besides that, existing VS proposed provide a view of how the proposed system will be more efficient that the existing one.</a:t>
            </a:r>
            <a:endParaRPr lang="en-US" sz="2000" dirty="0">
              <a:effectLs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316984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E1AAF-B3B9-4BD3-A0AE-7A64B2D103C0}"/>
              </a:ext>
            </a:extLst>
          </p:cNvPr>
          <p:cNvSpPr>
            <a:spLocks noGrp="1"/>
          </p:cNvSpPr>
          <p:nvPr>
            <p:ph type="title"/>
          </p:nvPr>
        </p:nvSpPr>
        <p:spPr>
          <a:xfrm>
            <a:off x="457200" y="704088"/>
            <a:ext cx="8229600" cy="1231392"/>
          </a:xfrm>
        </p:spPr>
        <p:txBody>
          <a:bodyPr>
            <a:normAutofit fontScale="90000"/>
          </a:bodyPr>
          <a:lstStyle/>
          <a:p>
            <a:r>
              <a:rPr lang="en-IN" sz="31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3100" b="1" u="sng" dirty="0">
                <a:effectLst/>
                <a:latin typeface="Times New Roman" panose="02020603050405020304" pitchFamily="18" charset="0"/>
                <a:ea typeface="Calibri" panose="020F0502020204030204" pitchFamily="34" charset="0"/>
              </a:rPr>
              <a:t>2.2 </a:t>
            </a:r>
            <a:r>
              <a:rPr lang="en-IN" sz="3100" b="1"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Software Requirements Specification (SRS)</a:t>
            </a:r>
            <a:br>
              <a:rPr lang="en-US" sz="54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5810EA8F-E0A8-4341-B5E2-DB4EE3A19F15}"/>
              </a:ext>
            </a:extLst>
          </p:cNvPr>
          <p:cNvSpPr>
            <a:spLocks noGrp="1"/>
          </p:cNvSpPr>
          <p:nvPr>
            <p:ph idx="1"/>
          </p:nvPr>
        </p:nvSpPr>
        <p:spPr>
          <a:xfrm>
            <a:off x="457200" y="1484784"/>
            <a:ext cx="8229600" cy="4896544"/>
          </a:xfrm>
        </p:spPr>
        <p:txBody>
          <a:bodyPr>
            <a:normAutofit fontScale="25000" lnSpcReduction="20000"/>
          </a:bodyPr>
          <a:lstStyle/>
          <a:p>
            <a:pPr marL="0" marR="0" indent="0">
              <a:lnSpc>
                <a:spcPct val="150000"/>
              </a:lnSpc>
              <a:spcBef>
                <a:spcPts val="0"/>
              </a:spcBef>
              <a:spcAft>
                <a:spcPts val="0"/>
              </a:spcAft>
              <a:buNone/>
            </a:pPr>
            <a:r>
              <a:rPr lang="en-IN" sz="6000" b="1" dirty="0">
                <a:effectLst/>
                <a:ea typeface="Calibri" panose="020F0502020204030204" pitchFamily="34" charset="0"/>
                <a:cs typeface="Times New Roman" panose="02020603050405020304" pitchFamily="18" charset="0"/>
              </a:rPr>
              <a:t> </a:t>
            </a:r>
            <a:r>
              <a:rPr lang="en-IN" sz="9600" b="1" u="sng" dirty="0">
                <a:effectLst/>
                <a:latin typeface="Times New Roman" panose="02020603050405020304" pitchFamily="18" charset="0"/>
                <a:ea typeface="Calibri" panose="020F0502020204030204" pitchFamily="34" charset="0"/>
              </a:rPr>
              <a:t>2.2.1 </a:t>
            </a:r>
            <a:r>
              <a:rPr lang="en-IN" sz="6000" b="1" u="sng" dirty="0">
                <a:effectLst/>
                <a:ea typeface="Calibri" panose="020F0502020204030204" pitchFamily="34" charset="0"/>
                <a:cs typeface="Times New Roman" panose="02020603050405020304" pitchFamily="18" charset="0"/>
              </a:rPr>
              <a:t> </a:t>
            </a:r>
            <a:r>
              <a:rPr lang="en-IN" sz="9600" b="1" u="sng" dirty="0">
                <a:ea typeface="Calibri" panose="020F0502020204030204" pitchFamily="34" charset="0"/>
                <a:cs typeface="Times New Roman" panose="02020603050405020304" pitchFamily="18" charset="0"/>
              </a:rPr>
              <a:t>G</a:t>
            </a:r>
            <a:r>
              <a:rPr lang="en-IN" sz="9600" b="1" u="sng" dirty="0">
                <a:effectLst/>
                <a:ea typeface="Calibri" panose="020F0502020204030204" pitchFamily="34" charset="0"/>
                <a:cs typeface="Times New Roman" panose="02020603050405020304" pitchFamily="18" charset="0"/>
              </a:rPr>
              <a:t>eneral Description</a:t>
            </a:r>
            <a:r>
              <a:rPr lang="en-IN" sz="9600" b="1" dirty="0">
                <a:effectLst/>
                <a:ea typeface="Calibri" panose="020F0502020204030204" pitchFamily="34" charset="0"/>
                <a:cs typeface="Times New Roman" panose="02020603050405020304" pitchFamily="18" charset="0"/>
              </a:rPr>
              <a:t>		</a:t>
            </a:r>
            <a:endParaRPr lang="en-US" sz="9600" dirty="0">
              <a:effectLst/>
              <a:ea typeface="Calibri" panose="020F0502020204030204" pitchFamily="34" charset="0"/>
              <a:cs typeface="Times New Roman" panose="02020603050405020304" pitchFamily="18" charset="0"/>
            </a:endParaRPr>
          </a:p>
          <a:p>
            <a:pPr marL="457200" marR="0">
              <a:lnSpc>
                <a:spcPct val="150000"/>
              </a:lnSpc>
              <a:spcBef>
                <a:spcPts val="0"/>
              </a:spcBef>
              <a:spcAft>
                <a:spcPts val="0"/>
              </a:spcAft>
            </a:pPr>
            <a:r>
              <a:rPr lang="en-IN" sz="9600" dirty="0" err="1">
                <a:effectLst/>
                <a:ea typeface="Calibri" panose="020F0502020204030204" pitchFamily="34" charset="0"/>
                <a:cs typeface="Times New Roman" panose="02020603050405020304" pitchFamily="18" charset="0"/>
              </a:rPr>
              <a:t>FeesQuee</a:t>
            </a:r>
            <a:r>
              <a:rPr lang="en-IN" sz="9600" dirty="0">
                <a:effectLst/>
                <a:ea typeface="Calibri" panose="020F0502020204030204" pitchFamily="34" charset="0"/>
                <a:cs typeface="Times New Roman" panose="02020603050405020304" pitchFamily="18" charset="0"/>
              </a:rPr>
              <a:t> Travel and Tourism Management System is a computerized system which helps user to manage the daily booking activity in electronics format. It reduces the risk of paper-work such as file lost, file damaged and time consuming.</a:t>
            </a:r>
            <a:endParaRPr lang="en-US" sz="9600" dirty="0">
              <a:effectLst/>
              <a:ea typeface="Calibri" panose="020F0502020204030204" pitchFamily="34" charset="0"/>
              <a:cs typeface="Times New Roman" panose="02020603050405020304" pitchFamily="18" charset="0"/>
            </a:endParaRPr>
          </a:p>
          <a:p>
            <a:pPr marL="182880" marR="0" indent="0">
              <a:lnSpc>
                <a:spcPct val="150000"/>
              </a:lnSpc>
              <a:spcBef>
                <a:spcPts val="0"/>
              </a:spcBef>
              <a:spcAft>
                <a:spcPts val="0"/>
              </a:spcAft>
              <a:buNone/>
            </a:pPr>
            <a:r>
              <a:rPr lang="en-IN" sz="9600" u="sng" dirty="0">
                <a:effectLst/>
                <a:ea typeface="Calibri" panose="020F0502020204030204" pitchFamily="34" charset="0"/>
                <a:cs typeface="Times New Roman" panose="02020603050405020304" pitchFamily="18" charset="0"/>
              </a:rPr>
              <a:t> </a:t>
            </a:r>
            <a:r>
              <a:rPr lang="en-IN" sz="9600" b="1" u="sng" dirty="0">
                <a:effectLst/>
                <a:latin typeface="Times New Roman" panose="02020603050405020304" pitchFamily="18" charset="0"/>
                <a:ea typeface="Calibri" panose="020F0502020204030204" pitchFamily="34" charset="0"/>
              </a:rPr>
              <a:t>2.2.2 </a:t>
            </a:r>
            <a:r>
              <a:rPr lang="en-IN" sz="9600" b="1" u="sng" dirty="0">
                <a:effectLst/>
                <a:ea typeface="Calibri" panose="020F0502020204030204" pitchFamily="34" charset="0"/>
                <a:cs typeface="Times New Roman" panose="02020603050405020304" pitchFamily="18" charset="0"/>
              </a:rPr>
              <a:t>Problem Statement</a:t>
            </a:r>
            <a:endParaRPr lang="en-US" sz="9600" u="sng" dirty="0">
              <a:effectLst/>
              <a:ea typeface="Calibri" panose="020F0502020204030204" pitchFamily="34" charset="0"/>
              <a:cs typeface="Times New Roman" panose="02020603050405020304" pitchFamily="18" charset="0"/>
            </a:endParaRPr>
          </a:p>
          <a:p>
            <a:pPr marL="457200" marR="0">
              <a:lnSpc>
                <a:spcPct val="150000"/>
              </a:lnSpc>
              <a:spcBef>
                <a:spcPts val="0"/>
              </a:spcBef>
              <a:spcAft>
                <a:spcPts val="0"/>
              </a:spcAft>
            </a:pPr>
            <a:r>
              <a:rPr lang="en-IN" sz="9600" dirty="0">
                <a:effectLst/>
                <a:ea typeface="Calibri" panose="020F0502020204030204" pitchFamily="34" charset="0"/>
                <a:cs typeface="Times New Roman" panose="02020603050405020304" pitchFamily="18" charset="0"/>
              </a:rPr>
              <a:t>The problem occurred before having computerized system includes:-</a:t>
            </a:r>
            <a:endParaRPr lang="en-US" sz="9600" dirty="0">
              <a:effectLst/>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1000"/>
              </a:spcAft>
              <a:buFont typeface="Symbol" panose="05050102010706020507" pitchFamily="18" charset="2"/>
              <a:buChar char=""/>
            </a:pPr>
            <a:endParaRPr lang="en-IN" sz="2900" b="1" u="sng"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1000"/>
              </a:spcAft>
              <a:buFont typeface="Symbol" panose="05050102010706020507" pitchFamily="18" charset="2"/>
              <a:buChar char=""/>
            </a:pPr>
            <a:endParaRPr lang="en-IN" sz="2900" b="1" u="sng" dirty="0">
              <a:effectLst/>
              <a:latin typeface="Times New Roman" panose="02020603050405020304" pitchFamily="18" charset="0"/>
              <a:ea typeface="Calibri" panose="020F0502020204030204" pitchFamily="34" charset="0"/>
              <a:cs typeface="Times New Roman" panose="02020603050405020304" pitchFamily="18" charset="0"/>
            </a:endParaRPr>
          </a:p>
          <a:p>
            <a:pPr marL="914400" marR="0" algn="just">
              <a:lnSpc>
                <a:spcPct val="150000"/>
              </a:lnSpc>
              <a:spcBef>
                <a:spcPts val="0"/>
              </a:spcBef>
              <a:spcAft>
                <a:spcPts val="10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546401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0742B2-FDB0-40F9-9F82-76B009ED9F8E}"/>
              </a:ext>
            </a:extLst>
          </p:cNvPr>
          <p:cNvSpPr txBox="1"/>
          <p:nvPr/>
        </p:nvSpPr>
        <p:spPr>
          <a:xfrm>
            <a:off x="161256" y="620688"/>
            <a:ext cx="8821488" cy="7094250"/>
          </a:xfrm>
          <a:prstGeom prst="rect">
            <a:avLst/>
          </a:prstGeom>
          <a:noFill/>
        </p:spPr>
        <p:txBody>
          <a:bodyPr wrap="square">
            <a:spAutoFit/>
          </a:bodyPr>
          <a:lstStyle/>
          <a:p>
            <a:pPr marL="342900" marR="0" lvl="0" indent="-342900">
              <a:lnSpc>
                <a:spcPct val="150000"/>
              </a:lnSpc>
              <a:spcBef>
                <a:spcPts val="0"/>
              </a:spcBef>
              <a:spcAft>
                <a:spcPts val="1000"/>
              </a:spcAft>
              <a:buClr>
                <a:schemeClr val="accent3"/>
              </a:buClr>
              <a:buFont typeface="Symbol" panose="05050102010706020507" pitchFamily="18" charset="2"/>
              <a:buChar char=""/>
            </a:pPr>
            <a:r>
              <a:rPr lang="en-IN" sz="2000" b="1" u="sng" dirty="0">
                <a:effectLst/>
                <a:ea typeface="Calibri" panose="020F0502020204030204" pitchFamily="34" charset="0"/>
                <a:cs typeface="Times New Roman" panose="02020603050405020304" pitchFamily="18" charset="0"/>
              </a:rPr>
              <a:t>File Lost :</a:t>
            </a:r>
            <a:endParaRPr lang="en-US" sz="2000" b="1" u="sng" dirty="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1000"/>
              </a:spcAft>
              <a:buClr>
                <a:schemeClr val="accent3"/>
              </a:buClr>
              <a:buFont typeface="Symbol" panose="05050102010706020507" pitchFamily="18" charset="2"/>
              <a:buChar char=""/>
            </a:pPr>
            <a:r>
              <a:rPr lang="en-IN" sz="1800" dirty="0">
                <a:effectLst/>
                <a:ea typeface="Calibri" panose="020F0502020204030204" pitchFamily="34" charset="0"/>
                <a:cs typeface="Times New Roman" panose="02020603050405020304" pitchFamily="18" charset="0"/>
              </a:rPr>
              <a:t>When computerized system is not implemented, file is always lost because of human environment. Sometimes due to some human errors, there may be a loss of records.</a:t>
            </a:r>
            <a:endParaRPr lang="en-US" sz="1800" dirty="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1000"/>
              </a:spcAft>
              <a:buClr>
                <a:schemeClr val="accent3"/>
              </a:buClr>
              <a:buFont typeface="Symbol" panose="05050102010706020507" pitchFamily="18" charset="2"/>
              <a:buChar char=""/>
            </a:pPr>
            <a:r>
              <a:rPr lang="en-IN" sz="1800" dirty="0">
                <a:effectLst/>
                <a:ea typeface="Calibri" panose="020F0502020204030204" pitchFamily="34" charset="0"/>
                <a:cs typeface="Times New Roman" panose="02020603050405020304" pitchFamily="18" charset="0"/>
              </a:rPr>
              <a:t>File is damaged when a computerized system is not there due to some accident like spilling of water. Besides some natural disaster like floods or fires may also damage the files.</a:t>
            </a:r>
          </a:p>
          <a:p>
            <a:pPr marL="342900" marR="0" lvl="0" indent="-342900" algn="just">
              <a:lnSpc>
                <a:spcPct val="150000"/>
              </a:lnSpc>
              <a:spcBef>
                <a:spcPts val="0"/>
              </a:spcBef>
              <a:spcAft>
                <a:spcPts val="1000"/>
              </a:spcAft>
              <a:buClr>
                <a:schemeClr val="accent3"/>
              </a:buClr>
              <a:buFont typeface="Symbol" panose="05050102010706020507" pitchFamily="18" charset="2"/>
              <a:buChar char=""/>
            </a:pPr>
            <a:r>
              <a:rPr lang="en-IN" sz="2000" b="1" u="sng" dirty="0">
                <a:effectLst/>
                <a:ea typeface="Calibri" panose="020F0502020204030204" pitchFamily="34" charset="0"/>
                <a:cs typeface="Times New Roman" panose="02020603050405020304" pitchFamily="18" charset="0"/>
              </a:rPr>
              <a:t>Space Consuming :</a:t>
            </a:r>
            <a:endParaRPr lang="en-US" sz="2000" b="1" u="sng" dirty="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1000"/>
              </a:spcAft>
              <a:buClr>
                <a:schemeClr val="accent3"/>
              </a:buClr>
              <a:buFont typeface="Symbol" panose="05050102010706020507" pitchFamily="18" charset="2"/>
              <a:buChar char=""/>
            </a:pPr>
            <a:r>
              <a:rPr lang="en-IN" sz="1800" dirty="0">
                <a:effectLst/>
                <a:ea typeface="Calibri" panose="020F0502020204030204" pitchFamily="34" charset="0"/>
                <a:cs typeface="Times New Roman" panose="02020603050405020304" pitchFamily="18" charset="0"/>
              </a:rPr>
              <a:t>After the number of records becomes large the space for physical storage of file and records also increase if no computerized system is implemented.</a:t>
            </a:r>
            <a:endParaRPr lang="en-US" sz="1800" dirty="0">
              <a:effectLst/>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Clr>
                <a:schemeClr val="accent3"/>
              </a:buClr>
              <a:buFont typeface="Symbol" panose="05050102010706020507" pitchFamily="18" charset="2"/>
              <a:buChar char=""/>
            </a:pPr>
            <a:r>
              <a:rPr lang="en-IN" sz="2000" b="1" u="sng" dirty="0">
                <a:effectLst/>
                <a:ea typeface="Calibri" panose="020F0502020204030204" pitchFamily="34" charset="0"/>
                <a:cs typeface="Times New Roman" panose="02020603050405020304" pitchFamily="18" charset="0"/>
              </a:rPr>
              <a:t>Cost Consuming :</a:t>
            </a:r>
            <a:endParaRPr lang="en-US" sz="2000" b="1" u="sng" dirty="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Clr>
                <a:schemeClr val="accent3"/>
              </a:buClr>
              <a:buFont typeface="Symbol" panose="05050102010706020507" pitchFamily="18" charset="2"/>
              <a:buChar char=""/>
            </a:pPr>
            <a:r>
              <a:rPr lang="en-IN" sz="1800" dirty="0">
                <a:effectLst/>
                <a:ea typeface="Calibri" panose="020F0502020204030204" pitchFamily="34" charset="0"/>
                <a:cs typeface="Times New Roman" panose="02020603050405020304" pitchFamily="18" charset="0"/>
              </a:rPr>
              <a:t>As there is no computerized system then to add each record, paper will be needed which will increase the cost for the management of tourism.</a:t>
            </a:r>
            <a:endParaRPr lang="en-US" sz="1800" dirty="0">
              <a:effectLst/>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1000"/>
              </a:spcAft>
              <a:buFont typeface="Symbol" panose="05050102010706020507" pitchFamily="18" charset="2"/>
              <a:buChar char=""/>
            </a:pPr>
            <a:endParaRPr lang="en-US" sz="1800" dirty="0">
              <a:effectLs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771027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B8546-AFD7-47AE-9710-ADEB98C0AB10}"/>
              </a:ext>
            </a:extLst>
          </p:cNvPr>
          <p:cNvSpPr>
            <a:spLocks noGrp="1"/>
          </p:cNvSpPr>
          <p:nvPr>
            <p:ph type="title"/>
          </p:nvPr>
        </p:nvSpPr>
        <p:spPr>
          <a:xfrm>
            <a:off x="457200" y="704088"/>
            <a:ext cx="8229600" cy="708688"/>
          </a:xfrm>
        </p:spPr>
        <p:txBody>
          <a:bodyPr>
            <a:normAutofit/>
          </a:bodyPr>
          <a:lstStyle/>
          <a:p>
            <a:r>
              <a:rPr lang="en-IN" sz="3200" b="1" u="sng" dirty="0">
                <a:effectLst/>
                <a:latin typeface="Times New Roman" panose="02020603050405020304" pitchFamily="18" charset="0"/>
                <a:ea typeface="Calibri" panose="020F0502020204030204" pitchFamily="34" charset="0"/>
              </a:rPr>
              <a:t>2.3.</a:t>
            </a:r>
            <a:r>
              <a:rPr lang="en-IN" sz="3600" b="1" u="sng" dirty="0">
                <a:solidFill>
                  <a:schemeClr val="tx1"/>
                </a:solidFill>
                <a:effectLst/>
                <a:latin typeface="Times New Roman" panose="02020603050405020304" pitchFamily="18" charset="0"/>
                <a:ea typeface="Calibri" panose="020F0502020204030204" pitchFamily="34" charset="0"/>
              </a:rPr>
              <a:t>System Objective</a:t>
            </a:r>
            <a:endParaRPr lang="en-US" sz="8000" u="sng" dirty="0">
              <a:solidFill>
                <a:schemeClr val="tx1"/>
              </a:solidFill>
            </a:endParaRPr>
          </a:p>
        </p:txBody>
      </p:sp>
      <p:sp>
        <p:nvSpPr>
          <p:cNvPr id="3" name="Content Placeholder 2">
            <a:extLst>
              <a:ext uri="{FF2B5EF4-FFF2-40B4-BE49-F238E27FC236}">
                <a16:creationId xmlns:a16="http://schemas.microsoft.com/office/drawing/2014/main" id="{58A586C0-688A-4483-BDBF-CC7EE9935C0D}"/>
              </a:ext>
            </a:extLst>
          </p:cNvPr>
          <p:cNvSpPr>
            <a:spLocks noGrp="1"/>
          </p:cNvSpPr>
          <p:nvPr>
            <p:ph idx="1"/>
          </p:nvPr>
        </p:nvSpPr>
        <p:spPr>
          <a:xfrm>
            <a:off x="179512" y="1404422"/>
            <a:ext cx="8856984" cy="5453577"/>
          </a:xfrm>
        </p:spPr>
        <p:txBody>
          <a:bodyPr>
            <a:normAutofit fontScale="25000" lnSpcReduction="20000"/>
          </a:bodyPr>
          <a:lstStyle/>
          <a:p>
            <a:pPr marL="0" marR="0" lvl="0" indent="0" algn="just">
              <a:lnSpc>
                <a:spcPct val="150000"/>
              </a:lnSpc>
              <a:spcBef>
                <a:spcPts val="0"/>
              </a:spcBef>
              <a:spcAft>
                <a:spcPts val="0"/>
              </a:spcAft>
              <a:buNone/>
            </a:pPr>
            <a:r>
              <a:rPr lang="en-IN" sz="7200" b="1" dirty="0">
                <a:effectLst/>
                <a:ea typeface="Calibri" panose="020F0502020204030204" pitchFamily="34" charset="0"/>
                <a:cs typeface="Times New Roman" panose="02020603050405020304" pitchFamily="18" charset="0"/>
              </a:rPr>
              <a:t>Improvement in control and performance :</a:t>
            </a:r>
            <a:endParaRPr lang="en-US" sz="7200" b="1"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r>
              <a:rPr lang="en-IN" sz="7200" dirty="0">
                <a:effectLst/>
                <a:ea typeface="Calibri" panose="020F0502020204030204" pitchFamily="34" charset="0"/>
                <a:cs typeface="Times New Roman" panose="02020603050405020304" pitchFamily="18" charset="0"/>
              </a:rPr>
              <a:t>The system is developed to cope up with the current issues and problems of tourism. The system can add user, validate user is also bug free.</a:t>
            </a:r>
            <a:endParaRPr lang="en-US" sz="7200" dirty="0">
              <a:ea typeface="Calibri" panose="020F0502020204030204" pitchFamily="34" charset="0"/>
              <a:cs typeface="Times New Roman" panose="02020603050405020304" pitchFamily="18" charset="0"/>
            </a:endParaRPr>
          </a:p>
          <a:p>
            <a:pPr marL="182880" marR="0" indent="0" algn="just">
              <a:lnSpc>
                <a:spcPct val="150000"/>
              </a:lnSpc>
              <a:spcBef>
                <a:spcPts val="0"/>
              </a:spcBef>
              <a:spcAft>
                <a:spcPts val="0"/>
              </a:spcAft>
              <a:buNone/>
            </a:pPr>
            <a:r>
              <a:rPr lang="en-IN" sz="7200" dirty="0">
                <a:effectLst/>
                <a:ea typeface="Calibri" panose="020F0502020204030204" pitchFamily="34" charset="0"/>
                <a:cs typeface="Times New Roman" panose="02020603050405020304" pitchFamily="18" charset="0"/>
              </a:rPr>
              <a:t> </a:t>
            </a:r>
            <a:endParaRPr lang="en-US" sz="7200" dirty="0">
              <a:effectLst/>
              <a:ea typeface="Calibri" panose="020F0502020204030204" pitchFamily="34" charset="0"/>
              <a:cs typeface="Times New Roman" panose="02020603050405020304" pitchFamily="18" charset="0"/>
            </a:endParaRPr>
          </a:p>
          <a:p>
            <a:pPr marL="0" marR="0" lvl="0" indent="0" algn="just">
              <a:lnSpc>
                <a:spcPct val="150000"/>
              </a:lnSpc>
              <a:spcBef>
                <a:spcPts val="0"/>
              </a:spcBef>
              <a:spcAft>
                <a:spcPts val="0"/>
              </a:spcAft>
              <a:buNone/>
            </a:pPr>
            <a:r>
              <a:rPr lang="en-IN" sz="7200" b="1" dirty="0">
                <a:effectLst/>
                <a:ea typeface="Calibri" panose="020F0502020204030204" pitchFamily="34" charset="0"/>
                <a:cs typeface="Times New Roman" panose="02020603050405020304" pitchFamily="18" charset="0"/>
              </a:rPr>
              <a:t>Save Cost :</a:t>
            </a:r>
            <a:endParaRPr lang="en-US" sz="7200" b="1"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r>
              <a:rPr lang="en-IN" sz="7200" dirty="0">
                <a:effectLst/>
                <a:ea typeface="Calibri" panose="020F0502020204030204" pitchFamily="34" charset="0"/>
                <a:cs typeface="Times New Roman" panose="02020603050405020304" pitchFamily="18" charset="0"/>
              </a:rPr>
              <a:t>After computerized system is implemented, less human force will be required to maintain the tourism thus reducing the overall cost.</a:t>
            </a:r>
            <a:endParaRPr lang="en-US" sz="7200" dirty="0">
              <a:effectLst/>
              <a:ea typeface="Calibri" panose="020F0502020204030204" pitchFamily="34" charset="0"/>
              <a:cs typeface="Times New Roman" panose="02020603050405020304" pitchFamily="18" charset="0"/>
            </a:endParaRPr>
          </a:p>
          <a:p>
            <a:pPr marL="182880" marR="0" indent="0" algn="just">
              <a:lnSpc>
                <a:spcPct val="150000"/>
              </a:lnSpc>
              <a:spcBef>
                <a:spcPts val="0"/>
              </a:spcBef>
              <a:spcAft>
                <a:spcPts val="0"/>
              </a:spcAft>
              <a:buNone/>
            </a:pPr>
            <a:r>
              <a:rPr lang="en-IN" sz="7200" dirty="0">
                <a:effectLst/>
                <a:ea typeface="Calibri" panose="020F0502020204030204" pitchFamily="34" charset="0"/>
                <a:cs typeface="Times New Roman" panose="02020603050405020304" pitchFamily="18" charset="0"/>
              </a:rPr>
              <a:t> </a:t>
            </a:r>
            <a:endParaRPr lang="en-US" sz="7200" dirty="0">
              <a:effectLst/>
              <a:ea typeface="Calibri" panose="020F0502020204030204" pitchFamily="34" charset="0"/>
              <a:cs typeface="Times New Roman" panose="02020603050405020304" pitchFamily="18" charset="0"/>
            </a:endParaRPr>
          </a:p>
          <a:p>
            <a:pPr marL="0" marR="0" lvl="0" indent="0" algn="just">
              <a:lnSpc>
                <a:spcPct val="150000"/>
              </a:lnSpc>
              <a:spcBef>
                <a:spcPts val="0"/>
              </a:spcBef>
              <a:spcAft>
                <a:spcPts val="0"/>
              </a:spcAft>
              <a:buNone/>
            </a:pPr>
            <a:r>
              <a:rPr lang="en-IN" sz="7200" b="1" dirty="0">
                <a:effectLst/>
                <a:ea typeface="Calibri" panose="020F0502020204030204" pitchFamily="34" charset="0"/>
                <a:cs typeface="Times New Roman" panose="02020603050405020304" pitchFamily="18" charset="0"/>
              </a:rPr>
              <a:t>Save Time :</a:t>
            </a:r>
            <a:endParaRPr lang="en-US" sz="7200" b="1"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r>
              <a:rPr lang="en-IN" sz="7200" dirty="0">
                <a:effectLst/>
                <a:ea typeface="Calibri" panose="020F0502020204030204" pitchFamily="34" charset="0"/>
                <a:cs typeface="Times New Roman" panose="02020603050405020304" pitchFamily="18" charset="0"/>
              </a:rPr>
              <a:t>User is able to search tour package by using few clicks of mouse and few search keyboard thus saving his valuable time.</a:t>
            </a:r>
            <a:endParaRPr lang="en-US" sz="7200"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0"/>
              </a:spcAft>
            </a:pPr>
            <a:endParaRPr lang="en-US" sz="7200" dirty="0">
              <a:effectLst/>
              <a:ea typeface="Calibri" panose="020F0502020204030204" pitchFamily="34" charset="0"/>
              <a:cs typeface="Times New Roman" panose="02020603050405020304" pitchFamily="18" charset="0"/>
            </a:endParaRPr>
          </a:p>
          <a:p>
            <a:pPr marL="0" marR="0" lvl="0" indent="0" algn="just">
              <a:lnSpc>
                <a:spcPct val="150000"/>
              </a:lnSpc>
              <a:spcBef>
                <a:spcPts val="0"/>
              </a:spcBef>
              <a:spcAft>
                <a:spcPts val="0"/>
              </a:spcAft>
              <a:buNone/>
            </a:pPr>
            <a:r>
              <a:rPr lang="en-IN" sz="7200" b="1" dirty="0">
                <a:effectLst/>
                <a:ea typeface="Calibri" panose="020F0502020204030204" pitchFamily="34" charset="0"/>
                <a:cs typeface="Times New Roman" panose="02020603050405020304" pitchFamily="18" charset="0"/>
              </a:rPr>
              <a:t>Tour Package Details :</a:t>
            </a:r>
            <a:endParaRPr lang="en-US" sz="7200" b="1" dirty="0">
              <a:effectLst/>
              <a:ea typeface="Calibri" panose="020F0502020204030204" pitchFamily="34" charset="0"/>
              <a:cs typeface="Times New Roman" panose="02020603050405020304" pitchFamily="18" charset="0"/>
            </a:endParaRPr>
          </a:p>
          <a:p>
            <a:pPr marL="457200" marR="0" algn="just">
              <a:lnSpc>
                <a:spcPct val="150000"/>
              </a:lnSpc>
              <a:spcBef>
                <a:spcPts val="0"/>
              </a:spcBef>
              <a:spcAft>
                <a:spcPts val="1000"/>
              </a:spcAft>
            </a:pPr>
            <a:r>
              <a:rPr lang="en-IN" sz="7200" dirty="0">
                <a:effectLst/>
                <a:ea typeface="Calibri" panose="020F0502020204030204" pitchFamily="34" charset="0"/>
                <a:cs typeface="Times New Roman" panose="02020603050405020304" pitchFamily="18" charset="0"/>
              </a:rPr>
              <a:t>Admin have a facility to upload information of tour package in a form of pics. File having size not more than 5 MB.</a:t>
            </a:r>
            <a:endParaRPr lang="en-US" sz="7200" dirty="0">
              <a:effectLst/>
              <a:ea typeface="Calibri" panose="020F0502020204030204" pitchFamily="34" charset="0"/>
              <a:cs typeface="Times New Roman" panose="02020603050405020304" pitchFamily="18" charset="0"/>
            </a:endParaRPr>
          </a:p>
          <a:p>
            <a:pPr marL="0" marR="0">
              <a:lnSpc>
                <a:spcPct val="150000"/>
              </a:lnSpc>
              <a:spcBef>
                <a:spcPts val="0"/>
              </a:spcBef>
              <a:spcAft>
                <a:spcPts val="10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2516971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398</TotalTime>
  <Words>1936</Words>
  <Application>Microsoft Office PowerPoint</Application>
  <PresentationFormat>On-screen Show (4:3)</PresentationFormat>
  <Paragraphs>159</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Calibri</vt:lpstr>
      <vt:lpstr>Constantia</vt:lpstr>
      <vt:lpstr>Symbol</vt:lpstr>
      <vt:lpstr>Times New Roman</vt:lpstr>
      <vt:lpstr>Wingdings</vt:lpstr>
      <vt:lpstr>Wingdings 2</vt:lpstr>
      <vt:lpstr>Flow</vt:lpstr>
      <vt:lpstr>TRAVEL AND TOURISM MANAGEMENT SYSTEM</vt:lpstr>
      <vt:lpstr>INTRODUCTION</vt:lpstr>
      <vt:lpstr>OBJECTIVE</vt:lpstr>
      <vt:lpstr>MOTIVATION </vt:lpstr>
      <vt:lpstr>PowerPoint Presentation</vt:lpstr>
      <vt:lpstr> 2.SYSTEM ANALYSIS </vt:lpstr>
      <vt:lpstr> 2.2 Software Requirements Specification (SRS) </vt:lpstr>
      <vt:lpstr>PowerPoint Presentation</vt:lpstr>
      <vt:lpstr>2.3.System Objective</vt:lpstr>
      <vt:lpstr>2.4.Existing VS Proposed System</vt:lpstr>
      <vt:lpstr>Existing VS Proposed System</vt:lpstr>
      <vt:lpstr>2.4.1.Additional Features :-</vt:lpstr>
      <vt:lpstr>                     WHAT IS MEDICAL TOURISM </vt:lpstr>
      <vt:lpstr>PowerPoint Presentation</vt:lpstr>
      <vt:lpstr>2.5.System Requirements</vt:lpstr>
      <vt:lpstr>PowerPoint Presentation</vt:lpstr>
      <vt:lpstr>2.5.2 Functional Requirements</vt:lpstr>
      <vt:lpstr>PowerPoint Presentation</vt:lpstr>
      <vt:lpstr>2.6.Software Requirement</vt:lpstr>
      <vt:lpstr>2.7.Hardware Requirement</vt:lpstr>
      <vt:lpstr>Methodology</vt:lpstr>
      <vt:lpstr>Progress</vt:lpstr>
      <vt:lpstr>PowerPoint Presentation</vt:lpstr>
      <vt:lpstr>PowerPoint Presentation</vt:lpstr>
      <vt:lpstr>PowerPoint Presentation</vt:lpstr>
      <vt:lpstr>Upcoming Targets</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 AND TRAVEL MANAGEMENT SYSTEM</dc:title>
  <dc:creator>Microsoft</dc:creator>
  <cp:lastModifiedBy>Nafees Kausar</cp:lastModifiedBy>
  <cp:revision>71</cp:revision>
  <dcterms:created xsi:type="dcterms:W3CDTF">2017-11-19T16:17:49Z</dcterms:created>
  <dcterms:modified xsi:type="dcterms:W3CDTF">2021-10-15T18:03:52Z</dcterms:modified>
</cp:coreProperties>
</file>

<file path=docProps/thumbnail.jpeg>
</file>